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52" r:id="rId3"/>
    <p:sldId id="353" r:id="rId4"/>
    <p:sldId id="358" r:id="rId5"/>
    <p:sldId id="432" r:id="rId6"/>
    <p:sldId id="263" r:id="rId7"/>
    <p:sldId id="282" r:id="rId8"/>
    <p:sldId id="283" r:id="rId9"/>
    <p:sldId id="284" r:id="rId10"/>
    <p:sldId id="285" r:id="rId11"/>
    <p:sldId id="286" r:id="rId12"/>
    <p:sldId id="441" r:id="rId13"/>
    <p:sldId id="288" r:id="rId14"/>
    <p:sldId id="455" r:id="rId15"/>
    <p:sldId id="426" r:id="rId16"/>
    <p:sldId id="454" r:id="rId17"/>
    <p:sldId id="427" r:id="rId18"/>
    <p:sldId id="416" r:id="rId19"/>
    <p:sldId id="264" r:id="rId20"/>
    <p:sldId id="356" r:id="rId21"/>
    <p:sldId id="275" r:id="rId22"/>
    <p:sldId id="430" r:id="rId23"/>
    <p:sldId id="349" r:id="rId24"/>
    <p:sldId id="350" r:id="rId25"/>
    <p:sldId id="419" r:id="rId26"/>
    <p:sldId id="456" r:id="rId27"/>
    <p:sldId id="451" r:id="rId28"/>
    <p:sldId id="366" r:id="rId29"/>
    <p:sldId id="365" r:id="rId30"/>
    <p:sldId id="399" r:id="rId31"/>
    <p:sldId id="446" r:id="rId32"/>
    <p:sldId id="457" r:id="rId33"/>
    <p:sldId id="445" r:id="rId34"/>
    <p:sldId id="447" r:id="rId35"/>
    <p:sldId id="448" r:id="rId36"/>
    <p:sldId id="450" r:id="rId37"/>
    <p:sldId id="367" r:id="rId38"/>
    <p:sldId id="400" r:id="rId39"/>
    <p:sldId id="418" r:id="rId40"/>
    <p:sldId id="401" r:id="rId41"/>
    <p:sldId id="402" r:id="rId42"/>
    <p:sldId id="403" r:id="rId43"/>
    <p:sldId id="404" r:id="rId44"/>
    <p:sldId id="410" r:id="rId45"/>
    <p:sldId id="405" r:id="rId46"/>
    <p:sldId id="406" r:id="rId47"/>
    <p:sldId id="407" r:id="rId48"/>
    <p:sldId id="408" r:id="rId49"/>
    <p:sldId id="409" r:id="rId50"/>
    <p:sldId id="449" r:id="rId51"/>
    <p:sldId id="453" r:id="rId52"/>
    <p:sldId id="270" r:id="rId53"/>
    <p:sldId id="431" r:id="rId54"/>
    <p:sldId id="327" r:id="rId55"/>
    <p:sldId id="438" r:id="rId56"/>
    <p:sldId id="439" r:id="rId57"/>
    <p:sldId id="440" r:id="rId58"/>
    <p:sldId id="364" r:id="rId59"/>
    <p:sldId id="302" r:id="rId60"/>
    <p:sldId id="412" r:id="rId61"/>
    <p:sldId id="309" r:id="rId62"/>
    <p:sldId id="304" r:id="rId63"/>
    <p:sldId id="443" r:id="rId64"/>
    <p:sldId id="444" r:id="rId65"/>
    <p:sldId id="442" r:id="rId66"/>
    <p:sldId id="354" r:id="rId67"/>
    <p:sldId id="435" r:id="rId68"/>
    <p:sldId id="436" r:id="rId69"/>
    <p:sldId id="437" r:id="rId70"/>
    <p:sldId id="307" r:id="rId71"/>
    <p:sldId id="434" r:id="rId72"/>
    <p:sldId id="414" r:id="rId73"/>
    <p:sldId id="420" r:id="rId74"/>
    <p:sldId id="421" r:id="rId75"/>
    <p:sldId id="360" r:id="rId76"/>
    <p:sldId id="361" r:id="rId77"/>
    <p:sldId id="362" r:id="rId78"/>
    <p:sldId id="359" r:id="rId79"/>
    <p:sldId id="308" r:id="rId80"/>
    <p:sldId id="428" r:id="rId81"/>
    <p:sldId id="351" r:id="rId82"/>
    <p:sldId id="415" r:id="rId83"/>
    <p:sldId id="429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82"/>
    <a:srgbClr val="C0C0C0"/>
    <a:srgbClr val="8CD050"/>
    <a:srgbClr val="707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9408" autoAdjust="0"/>
  </p:normalViewPr>
  <p:slideViewPr>
    <p:cSldViewPr>
      <p:cViewPr>
        <p:scale>
          <a:sx n="66" d="100"/>
          <a:sy n="66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2146-E1AE-4F7A-AA60-880D8C3BB0E8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4914-338E-491B-884D-4CD4451D8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95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1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1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1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this talk I will present our proposed solution to these</a:t>
            </a:r>
            <a:r>
              <a:rPr lang="en-GB" baseline="0" dirty="0" smtClean="0"/>
              <a:t> problems.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18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has been a large amoun</a:t>
            </a:r>
            <a:r>
              <a:rPr lang="en-GB" baseline="0" dirty="0" smtClean="0"/>
              <a:t>t of work in active learning for vision. </a:t>
            </a:r>
            <a:endParaRPr lang="en-GB" dirty="0" smtClean="0"/>
          </a:p>
          <a:p>
            <a:r>
              <a:rPr lang="en-GB" dirty="0" smtClean="0"/>
              <a:t>This</a:t>
            </a:r>
            <a:r>
              <a:rPr lang="en-GB" baseline="0" dirty="0" smtClean="0"/>
              <a:t> is the family of AL algorithms that we are based in.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5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standard image classification we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8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8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 is high</a:t>
            </a:r>
            <a:r>
              <a:rPr lang="en-GB" baseline="0" dirty="0" smtClean="0"/>
              <a:t> if things are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14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 is high</a:t>
            </a:r>
            <a:r>
              <a:rPr lang="en-GB" baseline="0" dirty="0" smtClean="0"/>
              <a:t> if things are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14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 that we want to minimize </a:t>
            </a:r>
          </a:p>
          <a:p>
            <a:endParaRPr lang="en-GB" dirty="0" smtClean="0"/>
          </a:p>
          <a:p>
            <a:r>
              <a:rPr lang="en-GB" dirty="0" smtClean="0"/>
              <a:t>Here for the binary case</a:t>
            </a:r>
          </a:p>
          <a:p>
            <a:endParaRPr lang="en-GB" dirty="0" smtClean="0"/>
          </a:p>
          <a:p>
            <a:r>
              <a:rPr lang="en-GB" dirty="0" smtClean="0"/>
              <a:t>Nearby by nodes to be similar class and enforce that </a:t>
            </a:r>
            <a:r>
              <a:rPr lang="en-GB" dirty="0" err="1" smtClean="0"/>
              <a:t>labeled</a:t>
            </a:r>
            <a:r>
              <a:rPr lang="en-GB" dirty="0" smtClean="0"/>
              <a:t> nodes have the value given by user.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3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Acquiring large </a:t>
            </a:r>
            <a:r>
              <a:rPr lang="en-GB" dirty="0" err="1" smtClean="0"/>
              <a:t>unlabeled</a:t>
            </a:r>
            <a:r>
              <a:rPr lang="en-GB" dirty="0" smtClean="0"/>
              <a:t> image</a:t>
            </a:r>
            <a:r>
              <a:rPr lang="en-GB" baseline="0" dirty="0" smtClean="0"/>
              <a:t> datasets has never been easier.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Imagenet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Scale Visual Recognition Classification Challenge contains 1.2 million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and 1000 classes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9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open</a:t>
            </a:r>
            <a:r>
              <a:rPr lang="en-GB" baseline="0" dirty="0" smtClean="0"/>
              <a:t> question is how to best construct the graph. Naïve way is to choose the same RBF parameters for the entire dataset.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Want gamma</a:t>
            </a:r>
            <a:r>
              <a:rPr lang="en-GB" baseline="0" dirty="0" smtClean="0"/>
              <a:t> to be high in dense regions of the feature space and lower in more sparse areas. </a:t>
            </a:r>
            <a:endParaRPr lang="en-GB" dirty="0" smtClean="0"/>
          </a:p>
          <a:p>
            <a:r>
              <a:rPr lang="en-GB" dirty="0" smtClean="0"/>
              <a:t>We perform a binary search to find the value of gamma that will best match a given level of perplexity.</a:t>
            </a:r>
            <a:r>
              <a:rPr lang="en-GB" baseline="0" dirty="0" smtClean="0"/>
              <a:t> A measure of the effective number of nearest </a:t>
            </a:r>
            <a:r>
              <a:rPr lang="en-GB" baseline="0" dirty="0" err="1" smtClean="0"/>
              <a:t>neighbors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See our paper for more details.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75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unlabeled</a:t>
            </a:r>
            <a:r>
              <a:rPr lang="en-GB" baseline="0" dirty="0" smtClean="0"/>
              <a:t> it looks like this. We now need a strategy for choosing the best user query.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** Now we have a graph. </a:t>
            </a:r>
          </a:p>
          <a:p>
            <a:endParaRPr lang="en-GB" dirty="0" smtClean="0"/>
          </a:p>
          <a:p>
            <a:r>
              <a:rPr lang="en-GB" dirty="0" smtClean="0"/>
              <a:t>The following is a  binary classification</a:t>
            </a:r>
            <a:r>
              <a:rPr lang="en-GB" baseline="0" dirty="0" smtClean="0"/>
              <a:t> problem in 2D. We have a connected graph.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unlabeled</a:t>
            </a:r>
            <a:r>
              <a:rPr lang="en-GB" baseline="0" dirty="0" smtClean="0"/>
              <a:t> it looks like this. We now need a strategy for choosing the best user query.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that we have our </a:t>
            </a:r>
            <a:r>
              <a:rPr lang="en-GB" dirty="0" err="1" smtClean="0"/>
              <a:t>classifer</a:t>
            </a:r>
            <a:r>
              <a:rPr lang="en-GB" baseline="0" dirty="0" smtClean="0"/>
              <a:t> we next need a active learning strategy to help us choose </a:t>
            </a:r>
            <a:r>
              <a:rPr lang="en-GB" baseline="0" dirty="0" err="1" smtClean="0"/>
              <a:t>unlabeled</a:t>
            </a:r>
            <a:r>
              <a:rPr lang="en-GB" baseline="0" dirty="0" smtClean="0"/>
              <a:t> examples.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Puts refs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+</a:t>
            </a:r>
            <a:r>
              <a:rPr lang="en-GB" baseline="0" dirty="0" smtClean="0"/>
              <a:t> is the learner with </a:t>
            </a:r>
            <a:r>
              <a:rPr lang="en-GB" baseline="0" dirty="0" err="1" smtClean="0"/>
              <a:t>datapoint</a:t>
            </a:r>
            <a:r>
              <a:rPr lang="en-GB" baseline="0" dirty="0" smtClean="0"/>
              <a:t> added to the </a:t>
            </a:r>
            <a:r>
              <a:rPr lang="en-GB" baseline="0" dirty="0" err="1" smtClean="0"/>
              <a:t>labeled</a:t>
            </a:r>
            <a:r>
              <a:rPr lang="en-GB" baseline="0" dirty="0" smtClean="0"/>
              <a:t> data.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use the learners current posterior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P_DL_hat</a:t>
            </a:r>
            <a:r>
              <a:rPr lang="en-GB" baseline="0" dirty="0" smtClean="0"/>
              <a:t> to approximate the unknown true distribution of </a:t>
            </a:r>
            <a:r>
              <a:rPr lang="en-GB" baseline="0" dirty="0" err="1" smtClean="0"/>
              <a:t>yq</a:t>
            </a:r>
            <a:r>
              <a:rPr lang="en-GB" baseline="0" dirty="0" smtClean="0"/>
              <a:t> – this allows us to compute the expected error/risk which we then minimize.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 choosing the example</a:t>
            </a:r>
            <a:r>
              <a:rPr lang="en-GB" baseline="0" dirty="0" smtClean="0"/>
              <a:t> with the lowest entropy like uncertainty but the one which is most expected to reduce entropy among all the </a:t>
            </a:r>
            <a:r>
              <a:rPr lang="en-GB" baseline="0" dirty="0" err="1" smtClean="0"/>
              <a:t>unlabeled</a:t>
            </a:r>
            <a:r>
              <a:rPr lang="en-GB" baseline="0" dirty="0" smtClean="0"/>
              <a:t>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However annotating those datasets can be very tedious.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Specific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80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use the learners current posterior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P_DL_hat</a:t>
            </a:r>
            <a:r>
              <a:rPr lang="en-GB" baseline="0" dirty="0" smtClean="0"/>
              <a:t> to approximate the unknown true distribution of </a:t>
            </a:r>
            <a:r>
              <a:rPr lang="en-GB" baseline="0" dirty="0" err="1" smtClean="0"/>
              <a:t>yq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3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</a:t>
            </a:r>
            <a:r>
              <a:rPr lang="en-GB" baseline="0" dirty="0" smtClean="0"/>
              <a:t> GFHF to propagate the label information around the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we display the class with the highest probability at</a:t>
            </a:r>
            <a:r>
              <a:rPr lang="en-GB" baseline="0" dirty="0" smtClean="0"/>
              <a:t> each node. Maximum likelihood class.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want to label the example that will separate the distribution across all </a:t>
            </a:r>
            <a:r>
              <a:rPr lang="en-GB" baseline="0" dirty="0" err="1" smtClean="0"/>
              <a:t>unlabeled</a:t>
            </a:r>
            <a:r>
              <a:rPr lang="en-GB" baseline="0" dirty="0" smtClean="0"/>
              <a:t> examples the most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Crowd sourcing does not work when domain specific knowledge is required.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Expert time is valuable – we want to minimize the amount of their</a:t>
            </a:r>
            <a:r>
              <a:rPr lang="en-GB" baseline="0" dirty="0" smtClean="0"/>
              <a:t> time we have to waste.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77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 the </a:t>
            </a:r>
            <a:r>
              <a:rPr lang="en-GB" dirty="0" err="1" smtClean="0"/>
              <a:t>datapoint</a:t>
            </a:r>
            <a:r>
              <a:rPr lang="en-GB" dirty="0" smtClean="0"/>
              <a:t> to be </a:t>
            </a:r>
            <a:r>
              <a:rPr lang="en-GB" dirty="0" err="1" smtClean="0"/>
              <a:t>labled</a:t>
            </a:r>
            <a:r>
              <a:rPr lang="en-GB" dirty="0" smtClean="0"/>
              <a:t> with the</a:t>
            </a:r>
            <a:r>
              <a:rPr lang="en-GB" baseline="0" dirty="0" smtClean="0"/>
              <a:t> best EE. Smallest expected risk - 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 the </a:t>
            </a:r>
            <a:r>
              <a:rPr lang="en-GB" dirty="0" err="1" smtClean="0"/>
              <a:t>datapoint</a:t>
            </a:r>
            <a:r>
              <a:rPr lang="en-GB" dirty="0" smtClean="0"/>
              <a:t> to be </a:t>
            </a:r>
            <a:r>
              <a:rPr lang="en-GB" dirty="0" err="1" smtClean="0"/>
              <a:t>labled</a:t>
            </a:r>
            <a:r>
              <a:rPr lang="en-GB" dirty="0" smtClean="0"/>
              <a:t> with the</a:t>
            </a:r>
            <a:r>
              <a:rPr lang="en-GB" baseline="0" dirty="0" smtClean="0"/>
              <a:t> best EE. Smallest expected risk - 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complexity not speed. </a:t>
            </a:r>
          </a:p>
          <a:p>
            <a:endParaRPr lang="en-GB" dirty="0" smtClean="0"/>
          </a:p>
          <a:p>
            <a:r>
              <a:rPr lang="en-GB" dirty="0" smtClean="0"/>
              <a:t>In this work our goal is to</a:t>
            </a:r>
            <a:r>
              <a:rPr lang="en-GB" baseline="0" dirty="0" smtClean="0"/>
              <a:t> reduce the number of </a:t>
            </a:r>
            <a:r>
              <a:rPr lang="en-GB" baseline="0" dirty="0" err="1" smtClean="0"/>
              <a:t>subqueries</a:t>
            </a:r>
            <a:r>
              <a:rPr lang="en-GB" baseline="0" dirty="0" smtClean="0"/>
              <a:t> we need to evaluate.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79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** Now we know how</a:t>
            </a:r>
            <a:r>
              <a:rPr lang="en-GB" baseline="0" dirty="0" smtClean="0"/>
              <a:t> to apply EER exhaustively – but it doesn’t scale well with the number of examples N</a:t>
            </a:r>
          </a:p>
          <a:p>
            <a:endParaRPr lang="en-GB" dirty="0" smtClean="0"/>
          </a:p>
          <a:p>
            <a:r>
              <a:rPr lang="en-GB" dirty="0" smtClean="0"/>
              <a:t>Lets use the structure in</a:t>
            </a:r>
            <a:r>
              <a:rPr lang="en-GB" baseline="0" dirty="0" smtClean="0"/>
              <a:t> the data so we don’t have to visit every node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37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think of this as exploration vs exploitation.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7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think of this as exploration vs exploitation.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User query. Sub query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408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think of this as exploration vs exploitation.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7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think of this as exploration vs exploitation.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7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Now our </a:t>
            </a:r>
            <a:r>
              <a:rPr lang="en-GB" dirty="0" err="1" smtClean="0"/>
              <a:t>colors</a:t>
            </a:r>
            <a:r>
              <a:rPr lang="en-GB" dirty="0" smtClean="0"/>
              <a:t> represent</a:t>
            </a:r>
            <a:r>
              <a:rPr lang="en-GB" baseline="0" dirty="0" smtClean="0"/>
              <a:t> classes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Neighbouring nodes will likely reduce the expected error similarly when </a:t>
            </a:r>
            <a:r>
              <a:rPr lang="en-GB" dirty="0" err="1" smtClean="0"/>
              <a:t>labeled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Repeat until we have exhausted our query budget (size of active set)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Different from breadth first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03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Neighbouring nodes will likely reduce the expected error similarly when labelled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Repeat until we have exhausted our query budget (size of active set)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Different from breadth first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03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Node with the best over EER is chosen</a:t>
            </a:r>
            <a:r>
              <a:rPr lang="en-GB" baseline="0" dirty="0" smtClean="0"/>
              <a:t> to be labelled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92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then repeat</a:t>
            </a:r>
            <a:r>
              <a:rPr lang="en-GB" baseline="0" dirty="0" smtClean="0"/>
              <a:t> for the next set. For the next round the EE will be different for the active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9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then repeat</a:t>
            </a:r>
            <a:r>
              <a:rPr lang="en-GB" baseline="0" dirty="0" smtClean="0"/>
              <a:t> for the next set. For the next round the EE will be different for the active set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Put in </a:t>
            </a:r>
            <a:r>
              <a:rPr lang="en-GB" baseline="0" dirty="0" err="1" smtClean="0"/>
              <a:t>einstein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92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we repeat for the next user query. For the next round the EE will be different for the active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92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we show some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12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1579 examples </a:t>
            </a:r>
          </a:p>
          <a:p>
            <a:r>
              <a:rPr lang="en-GB" dirty="0" smtClean="0"/>
              <a:t>50 dim </a:t>
            </a:r>
            <a:r>
              <a:rPr lang="en-GB" dirty="0" err="1" smtClean="0"/>
              <a:t>BoW</a:t>
            </a:r>
            <a:r>
              <a:rPr lang="en-GB" baseline="0" dirty="0" smtClean="0"/>
              <a:t> PCA</a:t>
            </a:r>
            <a:r>
              <a:rPr lang="en-GB" dirty="0" smtClean="0"/>
              <a:t> </a:t>
            </a:r>
          </a:p>
          <a:p>
            <a:r>
              <a:rPr lang="en-GB" dirty="0" smtClean="0"/>
              <a:t>8 classes </a:t>
            </a:r>
          </a:p>
          <a:p>
            <a:r>
              <a:rPr lang="en-GB" dirty="0" smtClean="0"/>
              <a:t>Start with 3 </a:t>
            </a:r>
            <a:r>
              <a:rPr lang="en-GB" dirty="0" err="1" smtClean="0"/>
              <a:t>labeled</a:t>
            </a:r>
            <a:r>
              <a:rPr lang="en-GB" dirty="0" smtClean="0"/>
              <a:t> nodes</a:t>
            </a:r>
          </a:p>
          <a:p>
            <a:r>
              <a:rPr lang="en-GB" dirty="0" smtClean="0"/>
              <a:t>172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mSec</a:t>
            </a:r>
            <a:r>
              <a:rPr lang="en-GB" baseline="0" dirty="0" smtClean="0"/>
              <a:t> to return query to user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Given an already </a:t>
            </a:r>
            <a:r>
              <a:rPr lang="en-GB" baseline="0" dirty="0" err="1" smtClean="0"/>
              <a:t>labeled</a:t>
            </a:r>
            <a:r>
              <a:rPr lang="en-GB" baseline="0" dirty="0" smtClean="0"/>
              <a:t> dataset one way to evaluate how good a particular strategy is </a:t>
            </a:r>
            <a:r>
              <a:rPr lang="en-GB" baseline="0" dirty="0" err="1" smtClean="0"/>
              <a:t>is</a:t>
            </a:r>
            <a:r>
              <a:rPr lang="en-GB" baseline="0" dirty="0" smtClean="0"/>
              <a:t> to display the </a:t>
            </a:r>
            <a:r>
              <a:rPr lang="en-GB" baseline="0" dirty="0" err="1" smtClean="0"/>
              <a:t>leanring</a:t>
            </a:r>
            <a:r>
              <a:rPr lang="en-GB" baseline="0" dirty="0" smtClean="0"/>
              <a:t> curve.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708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Error bars are the result of running several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12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12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12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Variety of feature encodings. Input is</a:t>
            </a:r>
            <a:r>
              <a:rPr lang="en-GB" baseline="0" dirty="0" smtClean="0"/>
              <a:t> features, and number of classes,  we use the same </a:t>
            </a:r>
            <a:r>
              <a:rPr lang="en-GB" baseline="0" dirty="0" err="1" smtClean="0"/>
              <a:t>params</a:t>
            </a:r>
            <a:r>
              <a:rPr lang="en-GB" baseline="0" dirty="0" smtClean="0"/>
              <a:t> for everything. </a:t>
            </a:r>
            <a:endParaRPr lang="en-GB" dirty="0" smtClean="0"/>
          </a:p>
          <a:p>
            <a:r>
              <a:rPr lang="en-GB" dirty="0" smtClean="0"/>
              <a:t>3 random queries. 10 nearest neighbour graph.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Perplexty</a:t>
            </a:r>
            <a:r>
              <a:rPr lang="en-GB" baseline="0" dirty="0" smtClean="0"/>
              <a:t> 30. 25Log(N)</a:t>
            </a:r>
          </a:p>
          <a:p>
            <a:endParaRPr lang="en-GB" baseline="0" dirty="0" smtClean="0"/>
          </a:p>
          <a:p>
            <a:r>
              <a:rPr lang="en-GB" baseline="0" dirty="0" smtClean="0"/>
              <a:t>Here we show the datasets on the rows axis and the learning strategies as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43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Variety of feature encodings.</a:t>
            </a:r>
          </a:p>
          <a:p>
            <a:r>
              <a:rPr lang="en-GB" dirty="0" smtClean="0"/>
              <a:t>3 random queries. 10 nearest neighbour graph.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Perplexty</a:t>
            </a:r>
            <a:r>
              <a:rPr lang="en-GB" baseline="0" dirty="0" smtClean="0"/>
              <a:t> 30. 25Log(N)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more results please see our paper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43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</a:t>
            </a:r>
            <a:r>
              <a:rPr lang="en-GB" baseline="0" dirty="0" smtClean="0"/>
              <a:t> or less </a:t>
            </a:r>
            <a:r>
              <a:rPr lang="en-GB" baseline="0" dirty="0" err="1" smtClean="0"/>
              <a:t>subqueries</a:t>
            </a:r>
            <a:r>
              <a:rPr lang="en-GB" baseline="0" dirty="0" smtClean="0"/>
              <a:t> can be evaluated depending on how long the oracle is willing to wait. Adaptive to time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Make our oracle happy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297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Expert not always right might want to model that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504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Code will</a:t>
            </a:r>
            <a:r>
              <a:rPr lang="en-GB" baseline="0" dirty="0" smtClean="0"/>
              <a:t> be available – try it on your dataset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5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Active learning can help us reduce the user time. Ask the right questions in the right order.  </a:t>
            </a:r>
            <a:endParaRPr lang="en-GB" baseline="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8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Will run out of money before you run out of data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8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4914-338E-491B-884D-4CD4451D82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1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D468-56B8-428C-8C7E-6D7E9B907BC4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A227-DE67-4ED2-A1A9-71B8DE53D05A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45D7-A810-43EC-BA56-225043B257B9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57199" y="601595"/>
            <a:ext cx="6650055" cy="388828"/>
          </a:xfrm>
        </p:spPr>
        <p:txBody>
          <a:bodyPr anchor="b">
            <a:no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Light"/>
              </a:defRPr>
            </a:lvl1pPr>
          </a:lstStyle>
          <a:p>
            <a:fld id="{8D6B50EB-11EE-46BC-98B4-A3B4DB3D59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6/24/2014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Ligh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Light"/>
              </a:defRPr>
            </a:lvl1pPr>
          </a:lstStyle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40326"/>
            <a:ext cx="8229600" cy="503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0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B75E-EE1D-4C2B-9B73-B3AF373C3CA4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0EF0-49EF-4DD6-AF61-8C0F45BF3A60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FEFD-B32E-4B82-B689-D853F34FE2BB}" type="datetime1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8589-934F-4942-BFE2-55CCA74E0691}" type="datetime1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707C-9F38-457C-B86D-37907E579D80}" type="datetime1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F059-8D23-48BF-9C70-FDE91D7372F3}" type="datetime1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04FB-67C9-41F5-BFF7-1FB3D942453E}" type="datetime1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A7D-060B-47F9-A33C-15908FB0E3CF}" type="datetime1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979F-76B7-4DD9-A66D-EC002D37275D}" type="datetime1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/>
              <a:t>Hierarchical </a:t>
            </a:r>
            <a:r>
              <a:rPr lang="en-US" dirty="0" err="1"/>
              <a:t>Subquery</a:t>
            </a:r>
            <a:r>
              <a:rPr lang="en-US" dirty="0"/>
              <a:t> Evaluation for Active Learning on a Graph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" y="5274438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i="1" dirty="0" err="1" smtClean="0"/>
              <a:t>Oisin</a:t>
            </a:r>
            <a:r>
              <a:rPr lang="en-GB" sz="2500" b="1" i="1" dirty="0" smtClean="0"/>
              <a:t> </a:t>
            </a:r>
            <a:r>
              <a:rPr lang="en-GB" sz="2500" b="1" i="1" dirty="0"/>
              <a:t>Mac </a:t>
            </a:r>
            <a:r>
              <a:rPr lang="en-GB" sz="2500" b="1" i="1" dirty="0" err="1"/>
              <a:t>Aodha</a:t>
            </a:r>
            <a:r>
              <a:rPr lang="en-GB" sz="2500" i="1" dirty="0"/>
              <a:t>, Neill Campbell, </a:t>
            </a:r>
            <a:r>
              <a:rPr lang="en-GB" sz="2500" i="1" dirty="0" smtClean="0"/>
              <a:t>Jan </a:t>
            </a:r>
            <a:r>
              <a:rPr lang="en-GB" sz="2500" i="1" dirty="0" err="1"/>
              <a:t>Kautz</a:t>
            </a:r>
            <a:r>
              <a:rPr lang="en-GB" sz="2500" i="1" dirty="0"/>
              <a:t>, Gabriel </a:t>
            </a:r>
            <a:r>
              <a:rPr lang="en-GB" sz="2500" i="1" dirty="0" err="1" smtClean="0"/>
              <a:t>Brostow</a:t>
            </a:r>
            <a:endParaRPr lang="en-GB" sz="25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95700" y="31242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CVPR 2014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2838450" y="5771346"/>
            <a:ext cx="36957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smtClean="0"/>
              <a:t>University College London</a:t>
            </a:r>
            <a:endParaRPr lang="en-GB" sz="25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95600" y="2317680"/>
            <a:ext cx="3795712" cy="2787720"/>
            <a:chOff x="5941219" y="3602038"/>
            <a:chExt cx="1139825" cy="868363"/>
          </a:xfrm>
        </p:grpSpPr>
        <p:sp>
          <p:nvSpPr>
            <p:cNvPr id="8" name="Freeform 211"/>
            <p:cNvSpPr>
              <a:spLocks/>
            </p:cNvSpPr>
            <p:nvPr/>
          </p:nvSpPr>
          <p:spPr bwMode="auto">
            <a:xfrm>
              <a:off x="5996781" y="36845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12"/>
            <p:cNvSpPr>
              <a:spLocks/>
            </p:cNvSpPr>
            <p:nvPr/>
          </p:nvSpPr>
          <p:spPr bwMode="auto">
            <a:xfrm>
              <a:off x="5996781" y="36845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  <a:gd name="T12" fmla="*/ 29 w 29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lnTo>
                    <a:pt x="29" y="15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13"/>
            <p:cNvSpPr>
              <a:spLocks/>
            </p:cNvSpPr>
            <p:nvPr/>
          </p:nvSpPr>
          <p:spPr bwMode="auto">
            <a:xfrm>
              <a:off x="6052344" y="374015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4"/>
            <p:cNvSpPr>
              <a:spLocks/>
            </p:cNvSpPr>
            <p:nvPr/>
          </p:nvSpPr>
          <p:spPr bwMode="auto">
            <a:xfrm>
              <a:off x="5941219" y="37687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5"/>
            <p:cNvSpPr>
              <a:spLocks/>
            </p:cNvSpPr>
            <p:nvPr/>
          </p:nvSpPr>
          <p:spPr bwMode="auto">
            <a:xfrm>
              <a:off x="6023769" y="38242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6"/>
            <p:cNvSpPr>
              <a:spLocks/>
            </p:cNvSpPr>
            <p:nvPr/>
          </p:nvSpPr>
          <p:spPr bwMode="auto">
            <a:xfrm>
              <a:off x="6023769" y="38242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7"/>
            <p:cNvSpPr>
              <a:spLocks/>
            </p:cNvSpPr>
            <p:nvPr/>
          </p:nvSpPr>
          <p:spPr bwMode="auto">
            <a:xfrm>
              <a:off x="6079331" y="36576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8"/>
            <p:cNvSpPr>
              <a:spLocks/>
            </p:cNvSpPr>
            <p:nvPr/>
          </p:nvSpPr>
          <p:spPr bwMode="auto">
            <a:xfrm>
              <a:off x="5941219" y="3851275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9"/>
            <p:cNvSpPr>
              <a:spLocks/>
            </p:cNvSpPr>
            <p:nvPr/>
          </p:nvSpPr>
          <p:spPr bwMode="auto">
            <a:xfrm>
              <a:off x="6023769" y="36020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20"/>
            <p:cNvSpPr>
              <a:spLocks/>
            </p:cNvSpPr>
            <p:nvPr/>
          </p:nvSpPr>
          <p:spPr bwMode="auto">
            <a:xfrm>
              <a:off x="6833394" y="3684588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21"/>
            <p:cNvSpPr>
              <a:spLocks/>
            </p:cNvSpPr>
            <p:nvPr/>
          </p:nvSpPr>
          <p:spPr bwMode="auto">
            <a:xfrm>
              <a:off x="6803231" y="3795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>
              <a:off x="6887369" y="3725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3"/>
            <p:cNvSpPr>
              <a:spLocks/>
            </p:cNvSpPr>
            <p:nvPr/>
          </p:nvSpPr>
          <p:spPr bwMode="auto">
            <a:xfrm>
              <a:off x="6969919" y="38242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4"/>
            <p:cNvSpPr>
              <a:spLocks/>
            </p:cNvSpPr>
            <p:nvPr/>
          </p:nvSpPr>
          <p:spPr bwMode="auto">
            <a:xfrm>
              <a:off x="6969919" y="374015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5"/>
            <p:cNvSpPr>
              <a:spLocks/>
            </p:cNvSpPr>
            <p:nvPr/>
          </p:nvSpPr>
          <p:spPr bwMode="auto">
            <a:xfrm>
              <a:off x="6887369" y="38100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6887369" y="38100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7"/>
            <p:cNvSpPr>
              <a:spLocks/>
            </p:cNvSpPr>
            <p:nvPr/>
          </p:nvSpPr>
          <p:spPr bwMode="auto">
            <a:xfrm>
              <a:off x="6942931" y="36576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8"/>
            <p:cNvSpPr>
              <a:spLocks/>
            </p:cNvSpPr>
            <p:nvPr/>
          </p:nvSpPr>
          <p:spPr bwMode="auto">
            <a:xfrm>
              <a:off x="6942931" y="36576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9"/>
            <p:cNvSpPr>
              <a:spLocks/>
            </p:cNvSpPr>
            <p:nvPr/>
          </p:nvSpPr>
          <p:spPr bwMode="auto">
            <a:xfrm>
              <a:off x="6233319" y="4222750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0"/>
            <p:cNvSpPr>
              <a:spLocks/>
            </p:cNvSpPr>
            <p:nvPr/>
          </p:nvSpPr>
          <p:spPr bwMode="auto">
            <a:xfrm>
              <a:off x="6203156" y="4295775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1"/>
            <p:cNvSpPr>
              <a:spLocks/>
            </p:cNvSpPr>
            <p:nvPr/>
          </p:nvSpPr>
          <p:spPr bwMode="auto">
            <a:xfrm>
              <a:off x="6134894" y="4203700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2"/>
            <p:cNvSpPr>
              <a:spLocks/>
            </p:cNvSpPr>
            <p:nvPr/>
          </p:nvSpPr>
          <p:spPr bwMode="auto">
            <a:xfrm>
              <a:off x="6134894" y="4203700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  <a:gd name="T12" fmla="*/ 22 w 33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lnTo>
                    <a:pt x="22" y="3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3"/>
            <p:cNvSpPr>
              <a:spLocks/>
            </p:cNvSpPr>
            <p:nvPr/>
          </p:nvSpPr>
          <p:spPr bwMode="auto">
            <a:xfrm>
              <a:off x="6117431" y="430212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4"/>
            <p:cNvSpPr>
              <a:spLocks/>
            </p:cNvSpPr>
            <p:nvPr/>
          </p:nvSpPr>
          <p:spPr bwMode="auto">
            <a:xfrm>
              <a:off x="6290469" y="4287838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5"/>
            <p:cNvSpPr>
              <a:spLocks/>
            </p:cNvSpPr>
            <p:nvPr/>
          </p:nvSpPr>
          <p:spPr bwMode="auto">
            <a:xfrm>
              <a:off x="6058694" y="4238625"/>
              <a:ext cx="61913" cy="60325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6"/>
            <p:cNvSpPr>
              <a:spLocks/>
            </p:cNvSpPr>
            <p:nvPr/>
          </p:nvSpPr>
          <p:spPr bwMode="auto">
            <a:xfrm>
              <a:off x="6176169" y="4357688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7"/>
            <p:cNvSpPr>
              <a:spLocks/>
            </p:cNvSpPr>
            <p:nvPr/>
          </p:nvSpPr>
          <p:spPr bwMode="auto">
            <a:xfrm>
              <a:off x="6203156" y="4127500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8"/>
            <p:cNvSpPr>
              <a:spLocks/>
            </p:cNvSpPr>
            <p:nvPr/>
          </p:nvSpPr>
          <p:spPr bwMode="auto">
            <a:xfrm>
              <a:off x="6858794" y="38798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9"/>
            <p:cNvSpPr>
              <a:spLocks/>
            </p:cNvSpPr>
            <p:nvPr/>
          </p:nvSpPr>
          <p:spPr bwMode="auto">
            <a:xfrm>
              <a:off x="7025481" y="37687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40"/>
            <p:cNvSpPr>
              <a:spLocks/>
            </p:cNvSpPr>
            <p:nvPr/>
          </p:nvSpPr>
          <p:spPr bwMode="auto">
            <a:xfrm>
              <a:off x="6292056" y="43561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41"/>
            <p:cNvSpPr>
              <a:spLocks/>
            </p:cNvSpPr>
            <p:nvPr/>
          </p:nvSpPr>
          <p:spPr bwMode="auto">
            <a:xfrm>
              <a:off x="6374606" y="4287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42"/>
            <p:cNvSpPr>
              <a:spLocks/>
            </p:cNvSpPr>
            <p:nvPr/>
          </p:nvSpPr>
          <p:spPr bwMode="auto">
            <a:xfrm>
              <a:off x="6374606" y="4287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  <a:gd name="T12" fmla="*/ 29 w 29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15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43"/>
            <p:cNvSpPr>
              <a:spLocks/>
            </p:cNvSpPr>
            <p:nvPr/>
          </p:nvSpPr>
          <p:spPr bwMode="auto">
            <a:xfrm>
              <a:off x="6457156" y="43846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4"/>
            <p:cNvSpPr>
              <a:spLocks/>
            </p:cNvSpPr>
            <p:nvPr/>
          </p:nvSpPr>
          <p:spPr bwMode="auto">
            <a:xfrm>
              <a:off x="6457156" y="4300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5"/>
            <p:cNvSpPr>
              <a:spLocks/>
            </p:cNvSpPr>
            <p:nvPr/>
          </p:nvSpPr>
          <p:spPr bwMode="auto">
            <a:xfrm>
              <a:off x="6374606" y="43719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6"/>
            <p:cNvSpPr>
              <a:spLocks/>
            </p:cNvSpPr>
            <p:nvPr/>
          </p:nvSpPr>
          <p:spPr bwMode="auto">
            <a:xfrm>
              <a:off x="6361906" y="41798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7"/>
            <p:cNvSpPr>
              <a:spLocks/>
            </p:cNvSpPr>
            <p:nvPr/>
          </p:nvSpPr>
          <p:spPr bwMode="auto">
            <a:xfrm>
              <a:off x="6277769" y="41576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8"/>
            <p:cNvSpPr>
              <a:spLocks/>
            </p:cNvSpPr>
            <p:nvPr/>
          </p:nvSpPr>
          <p:spPr bwMode="auto">
            <a:xfrm>
              <a:off x="6455569" y="4225925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9"/>
            <p:cNvSpPr>
              <a:spLocks/>
            </p:cNvSpPr>
            <p:nvPr/>
          </p:nvSpPr>
          <p:spPr bwMode="auto">
            <a:xfrm>
              <a:off x="6333331" y="42402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50"/>
            <p:cNvSpPr>
              <a:spLocks/>
            </p:cNvSpPr>
            <p:nvPr/>
          </p:nvSpPr>
          <p:spPr bwMode="auto">
            <a:xfrm>
              <a:off x="6742906" y="4224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51"/>
            <p:cNvSpPr>
              <a:spLocks/>
            </p:cNvSpPr>
            <p:nvPr/>
          </p:nvSpPr>
          <p:spPr bwMode="auto">
            <a:xfrm>
              <a:off x="6771481" y="4297363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52"/>
            <p:cNvSpPr>
              <a:spLocks/>
            </p:cNvSpPr>
            <p:nvPr/>
          </p:nvSpPr>
          <p:spPr bwMode="auto">
            <a:xfrm>
              <a:off x="6619081" y="4157663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53"/>
            <p:cNvSpPr>
              <a:spLocks/>
            </p:cNvSpPr>
            <p:nvPr/>
          </p:nvSpPr>
          <p:spPr bwMode="auto">
            <a:xfrm>
              <a:off x="6858794" y="4305300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4"/>
            <p:cNvSpPr>
              <a:spLocks/>
            </p:cNvSpPr>
            <p:nvPr/>
          </p:nvSpPr>
          <p:spPr bwMode="auto">
            <a:xfrm>
              <a:off x="6685756" y="42894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3"/>
                  </a:cubicBezTo>
                  <a:cubicBezTo>
                    <a:pt x="33" y="15"/>
                    <a:pt x="29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5"/>
            <p:cNvSpPr>
              <a:spLocks/>
            </p:cNvSpPr>
            <p:nvPr/>
          </p:nvSpPr>
          <p:spPr bwMode="auto">
            <a:xfrm>
              <a:off x="6827044" y="42116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6"/>
            <p:cNvSpPr>
              <a:spLocks/>
            </p:cNvSpPr>
            <p:nvPr/>
          </p:nvSpPr>
          <p:spPr bwMode="auto">
            <a:xfrm>
              <a:off x="6827044" y="42116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  <a:gd name="T12" fmla="*/ 11 w 33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lnTo>
                    <a:pt x="11" y="3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7"/>
            <p:cNvSpPr>
              <a:spLocks/>
            </p:cNvSpPr>
            <p:nvPr/>
          </p:nvSpPr>
          <p:spPr bwMode="auto">
            <a:xfrm>
              <a:off x="6744494" y="4367213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8"/>
            <p:cNvSpPr>
              <a:spLocks/>
            </p:cNvSpPr>
            <p:nvPr/>
          </p:nvSpPr>
          <p:spPr bwMode="auto">
            <a:xfrm>
              <a:off x="6771481" y="41290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9"/>
            <p:cNvSpPr>
              <a:spLocks/>
            </p:cNvSpPr>
            <p:nvPr/>
          </p:nvSpPr>
          <p:spPr bwMode="auto">
            <a:xfrm>
              <a:off x="6692106" y="4359275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60"/>
            <p:cNvSpPr>
              <a:spLocks/>
            </p:cNvSpPr>
            <p:nvPr/>
          </p:nvSpPr>
          <p:spPr bwMode="auto">
            <a:xfrm>
              <a:off x="6609556" y="428942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1"/>
            <p:cNvSpPr>
              <a:spLocks/>
            </p:cNvSpPr>
            <p:nvPr/>
          </p:nvSpPr>
          <p:spPr bwMode="auto">
            <a:xfrm>
              <a:off x="6609556" y="428942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  <a:gd name="T12" fmla="*/ 0 w 29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2"/>
            <p:cNvSpPr>
              <a:spLocks/>
            </p:cNvSpPr>
            <p:nvPr/>
          </p:nvSpPr>
          <p:spPr bwMode="auto">
            <a:xfrm>
              <a:off x="6541294" y="4359275"/>
              <a:ext cx="55563" cy="53975"/>
            </a:xfrm>
            <a:custGeom>
              <a:avLst/>
              <a:gdLst>
                <a:gd name="T0" fmla="*/ 0 w 29"/>
                <a:gd name="T1" fmla="*/ 14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0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3"/>
            <p:cNvSpPr>
              <a:spLocks/>
            </p:cNvSpPr>
            <p:nvPr/>
          </p:nvSpPr>
          <p:spPr bwMode="auto">
            <a:xfrm>
              <a:off x="6525419" y="4276725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4"/>
            <p:cNvSpPr>
              <a:spLocks/>
            </p:cNvSpPr>
            <p:nvPr/>
          </p:nvSpPr>
          <p:spPr bwMode="auto">
            <a:xfrm>
              <a:off x="6609556" y="437356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65"/>
            <p:cNvSpPr>
              <a:spLocks/>
            </p:cNvSpPr>
            <p:nvPr/>
          </p:nvSpPr>
          <p:spPr bwMode="auto">
            <a:xfrm>
              <a:off x="6665119" y="44148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66"/>
            <p:cNvSpPr>
              <a:spLocks/>
            </p:cNvSpPr>
            <p:nvPr/>
          </p:nvSpPr>
          <p:spPr bwMode="auto">
            <a:xfrm>
              <a:off x="6704806" y="41592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6541294" y="42068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68"/>
            <p:cNvSpPr>
              <a:spLocks/>
            </p:cNvSpPr>
            <p:nvPr/>
          </p:nvSpPr>
          <p:spPr bwMode="auto">
            <a:xfrm>
              <a:off x="6649244" y="424180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572000" y="1676400"/>
            <a:ext cx="5943600" cy="370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Learning Curves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Number of user queries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0128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Learning Curves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Number of user queries</a:t>
            </a:r>
            <a:endParaRPr lang="en-GB" sz="2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133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want the largest area under the learning curve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13053" y="1990846"/>
            <a:ext cx="5787342" cy="3391382"/>
          </a:xfrm>
          <a:custGeom>
            <a:avLst/>
            <a:gdLst>
              <a:gd name="connsiteX0" fmla="*/ 0 w 5787342"/>
              <a:gd name="connsiteY0" fmla="*/ 3391382 h 3391382"/>
              <a:gd name="connsiteX1" fmla="*/ 555585 w 5787342"/>
              <a:gd name="connsiteY1" fmla="*/ 2083443 h 3391382"/>
              <a:gd name="connsiteX2" fmla="*/ 1354238 w 5787342"/>
              <a:gd name="connsiteY2" fmla="*/ 1145893 h 3391382"/>
              <a:gd name="connsiteX3" fmla="*/ 1956122 w 5787342"/>
              <a:gd name="connsiteY3" fmla="*/ 729205 h 3391382"/>
              <a:gd name="connsiteX4" fmla="*/ 2673752 w 5787342"/>
              <a:gd name="connsiteY4" fmla="*/ 393539 h 3391382"/>
              <a:gd name="connsiteX5" fmla="*/ 3287210 w 5787342"/>
              <a:gd name="connsiteY5" fmla="*/ 162045 h 3391382"/>
              <a:gd name="connsiteX6" fmla="*/ 4074289 w 5787342"/>
              <a:gd name="connsiteY6" fmla="*/ 57873 h 3391382"/>
              <a:gd name="connsiteX7" fmla="*/ 4803494 w 5787342"/>
              <a:gd name="connsiteY7" fmla="*/ 11574 h 3391382"/>
              <a:gd name="connsiteX8" fmla="*/ 5787342 w 5787342"/>
              <a:gd name="connsiteY8" fmla="*/ 0 h 3391382"/>
              <a:gd name="connsiteX9" fmla="*/ 5717894 w 5787342"/>
              <a:gd name="connsiteY9" fmla="*/ 0 h 33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7342" h="3391382">
                <a:moveTo>
                  <a:pt x="0" y="3391382"/>
                </a:moveTo>
                <a:lnTo>
                  <a:pt x="555585" y="2083443"/>
                </a:lnTo>
                <a:lnTo>
                  <a:pt x="1354238" y="1145893"/>
                </a:lnTo>
                <a:lnTo>
                  <a:pt x="1956122" y="729205"/>
                </a:lnTo>
                <a:lnTo>
                  <a:pt x="2673752" y="393539"/>
                </a:lnTo>
                <a:lnTo>
                  <a:pt x="3287210" y="162045"/>
                </a:lnTo>
                <a:lnTo>
                  <a:pt x="4074289" y="57873"/>
                </a:lnTo>
                <a:lnTo>
                  <a:pt x="4803494" y="11574"/>
                </a:lnTo>
                <a:lnTo>
                  <a:pt x="5787342" y="0"/>
                </a:lnTo>
                <a:lnTo>
                  <a:pt x="5717894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  <p:sp>
        <p:nvSpPr>
          <p:cNvPr id="7" name="Oval 6"/>
          <p:cNvSpPr/>
          <p:nvPr/>
        </p:nvSpPr>
        <p:spPr>
          <a:xfrm>
            <a:off x="7386095" y="3137889"/>
            <a:ext cx="228600" cy="2558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416800" y="1853265"/>
            <a:ext cx="228600" cy="2558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Learning Curves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4048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13053" y="1981200"/>
            <a:ext cx="2249347" cy="3403599"/>
            <a:chOff x="1713053" y="1990846"/>
            <a:chExt cx="5787342" cy="3393954"/>
          </a:xfrm>
        </p:grpSpPr>
        <p:sp>
          <p:nvSpPr>
            <p:cNvPr id="34" name="Freeform 33"/>
            <p:cNvSpPr/>
            <p:nvPr/>
          </p:nvSpPr>
          <p:spPr>
            <a:xfrm>
              <a:off x="1714500" y="3289300"/>
              <a:ext cx="5753100" cy="2095500"/>
            </a:xfrm>
            <a:custGeom>
              <a:avLst/>
              <a:gdLst>
                <a:gd name="connsiteX0" fmla="*/ 0 w 5753100"/>
                <a:gd name="connsiteY0" fmla="*/ 2095500 h 2095500"/>
                <a:gd name="connsiteX1" fmla="*/ 685800 w 5753100"/>
                <a:gd name="connsiteY1" fmla="*/ 1562100 h 2095500"/>
                <a:gd name="connsiteX2" fmla="*/ 1422400 w 5753100"/>
                <a:gd name="connsiteY2" fmla="*/ 1333500 h 2095500"/>
                <a:gd name="connsiteX3" fmla="*/ 2146300 w 5753100"/>
                <a:gd name="connsiteY3" fmla="*/ 1130300 h 2095500"/>
                <a:gd name="connsiteX4" fmla="*/ 2857500 w 5753100"/>
                <a:gd name="connsiteY4" fmla="*/ 889000 h 2095500"/>
                <a:gd name="connsiteX5" fmla="*/ 3581400 w 5753100"/>
                <a:gd name="connsiteY5" fmla="*/ 685800 h 2095500"/>
                <a:gd name="connsiteX6" fmla="*/ 4279900 w 5753100"/>
                <a:gd name="connsiteY6" fmla="*/ 469900 h 2095500"/>
                <a:gd name="connsiteX7" fmla="*/ 5003800 w 5753100"/>
                <a:gd name="connsiteY7" fmla="*/ 228600 h 2095500"/>
                <a:gd name="connsiteX8" fmla="*/ 5753100 w 5753100"/>
                <a:gd name="connsiteY8" fmla="*/ 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3100" h="2095500">
                  <a:moveTo>
                    <a:pt x="0" y="2095500"/>
                  </a:moveTo>
                  <a:lnTo>
                    <a:pt x="685800" y="1562100"/>
                  </a:lnTo>
                  <a:lnTo>
                    <a:pt x="1422400" y="1333500"/>
                  </a:lnTo>
                  <a:lnTo>
                    <a:pt x="2146300" y="1130300"/>
                  </a:lnTo>
                  <a:lnTo>
                    <a:pt x="2857500" y="889000"/>
                  </a:lnTo>
                  <a:lnTo>
                    <a:pt x="3581400" y="685800"/>
                  </a:lnTo>
                  <a:lnTo>
                    <a:pt x="4279900" y="469900"/>
                  </a:lnTo>
                  <a:lnTo>
                    <a:pt x="5003800" y="228600"/>
                  </a:lnTo>
                  <a:lnTo>
                    <a:pt x="5753100" y="0"/>
                  </a:ln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13053" y="1990846"/>
              <a:ext cx="5787342" cy="3391382"/>
            </a:xfrm>
            <a:custGeom>
              <a:avLst/>
              <a:gdLst>
                <a:gd name="connsiteX0" fmla="*/ 0 w 5787342"/>
                <a:gd name="connsiteY0" fmla="*/ 3391382 h 3391382"/>
                <a:gd name="connsiteX1" fmla="*/ 555585 w 5787342"/>
                <a:gd name="connsiteY1" fmla="*/ 2083443 h 3391382"/>
                <a:gd name="connsiteX2" fmla="*/ 1354238 w 5787342"/>
                <a:gd name="connsiteY2" fmla="*/ 1145893 h 3391382"/>
                <a:gd name="connsiteX3" fmla="*/ 1956122 w 5787342"/>
                <a:gd name="connsiteY3" fmla="*/ 729205 h 3391382"/>
                <a:gd name="connsiteX4" fmla="*/ 2673752 w 5787342"/>
                <a:gd name="connsiteY4" fmla="*/ 393539 h 3391382"/>
                <a:gd name="connsiteX5" fmla="*/ 3287210 w 5787342"/>
                <a:gd name="connsiteY5" fmla="*/ 162045 h 3391382"/>
                <a:gd name="connsiteX6" fmla="*/ 4074289 w 5787342"/>
                <a:gd name="connsiteY6" fmla="*/ 57873 h 3391382"/>
                <a:gd name="connsiteX7" fmla="*/ 4803494 w 5787342"/>
                <a:gd name="connsiteY7" fmla="*/ 11574 h 3391382"/>
                <a:gd name="connsiteX8" fmla="*/ 5787342 w 5787342"/>
                <a:gd name="connsiteY8" fmla="*/ 0 h 3391382"/>
                <a:gd name="connsiteX9" fmla="*/ 5717894 w 5787342"/>
                <a:gd name="connsiteY9" fmla="*/ 0 h 339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7342" h="3391382">
                  <a:moveTo>
                    <a:pt x="0" y="3391382"/>
                  </a:moveTo>
                  <a:lnTo>
                    <a:pt x="555585" y="2083443"/>
                  </a:lnTo>
                  <a:lnTo>
                    <a:pt x="1354238" y="1145893"/>
                  </a:lnTo>
                  <a:lnTo>
                    <a:pt x="1956122" y="729205"/>
                  </a:lnTo>
                  <a:lnTo>
                    <a:pt x="2673752" y="393539"/>
                  </a:lnTo>
                  <a:lnTo>
                    <a:pt x="3287210" y="162045"/>
                  </a:lnTo>
                  <a:lnTo>
                    <a:pt x="4074289" y="57873"/>
                  </a:lnTo>
                  <a:lnTo>
                    <a:pt x="4803494" y="11574"/>
                  </a:lnTo>
                  <a:lnTo>
                    <a:pt x="5787342" y="0"/>
                  </a:lnTo>
                  <a:lnTo>
                    <a:pt x="5717894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743200" y="5295899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574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79800" y="5290819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38800" y="5290819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46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866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2057400"/>
            <a:ext cx="2667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The number of </a:t>
            </a:r>
            <a:r>
              <a:rPr lang="en-GB" sz="2600" dirty="0" err="1" smtClean="0">
                <a:solidFill>
                  <a:srgbClr val="FF0000"/>
                </a:solidFill>
              </a:rPr>
              <a:t>unlabeled</a:t>
            </a:r>
            <a:r>
              <a:rPr lang="en-GB" sz="2600" dirty="0" smtClean="0">
                <a:solidFill>
                  <a:srgbClr val="FF0000"/>
                </a:solidFill>
              </a:rPr>
              <a:t> images  can be very large!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10000" y="3200400"/>
            <a:ext cx="228600" cy="2558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764505" y="1888508"/>
            <a:ext cx="228600" cy="2558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1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Active </a:t>
            </a:r>
            <a:r>
              <a:rPr lang="en-GB" sz="3600" dirty="0" smtClean="0"/>
              <a:t>Learning Wish List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289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230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Fast updating of classifier for interactive </a:t>
            </a:r>
            <a:r>
              <a:rPr lang="en-GB" sz="2800" dirty="0" err="1" smtClean="0"/>
              <a:t>labeling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Active </a:t>
            </a:r>
            <a:r>
              <a:rPr lang="en-GB" sz="3600" dirty="0" smtClean="0"/>
              <a:t>Learning Wish List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49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230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Fast updating of classifier for interactive </a:t>
            </a:r>
            <a:r>
              <a:rPr lang="en-GB" sz="2800" dirty="0" err="1" smtClean="0"/>
              <a:t>labeling</a:t>
            </a:r>
            <a:endParaRPr lang="en-GB" sz="2800" dirty="0" smtClean="0"/>
          </a:p>
          <a:p>
            <a:r>
              <a:rPr lang="en-GB" sz="2800" dirty="0" smtClean="0"/>
              <a:t>Exploit structure in </a:t>
            </a:r>
            <a:r>
              <a:rPr lang="en-GB" sz="2800" dirty="0" err="1" smtClean="0"/>
              <a:t>unlabeled</a:t>
            </a:r>
            <a:r>
              <a:rPr lang="en-GB" sz="2800" dirty="0" smtClean="0"/>
              <a:t> data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Active </a:t>
            </a:r>
            <a:r>
              <a:rPr lang="en-GB" sz="3600" dirty="0" smtClean="0"/>
              <a:t>Learning Wish List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889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230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Fast updating of classifier for interactive </a:t>
            </a:r>
            <a:r>
              <a:rPr lang="en-GB" sz="2800" dirty="0" err="1" smtClean="0"/>
              <a:t>labeling</a:t>
            </a:r>
            <a:endParaRPr lang="en-GB" sz="2800" dirty="0" smtClean="0"/>
          </a:p>
          <a:p>
            <a:r>
              <a:rPr lang="en-GB" sz="2800" dirty="0" smtClean="0"/>
              <a:t>Exploit structure in </a:t>
            </a:r>
            <a:r>
              <a:rPr lang="en-GB" sz="2800" dirty="0" err="1" smtClean="0"/>
              <a:t>unlabeled</a:t>
            </a:r>
            <a:r>
              <a:rPr lang="en-GB" sz="2800" dirty="0" smtClean="0"/>
              <a:t> data</a:t>
            </a:r>
          </a:p>
          <a:p>
            <a:r>
              <a:rPr lang="en-GB" sz="2800" dirty="0" smtClean="0"/>
              <a:t>Consistent </a:t>
            </a:r>
            <a:r>
              <a:rPr lang="en-GB" sz="2800" dirty="0"/>
              <a:t>performance across different datasets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Active </a:t>
            </a:r>
            <a:r>
              <a:rPr lang="en-GB" sz="3600" dirty="0" smtClean="0"/>
              <a:t>Learning Wish List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3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230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Fast updating of classifier for interactive </a:t>
            </a:r>
            <a:r>
              <a:rPr lang="en-GB" sz="2800" dirty="0" err="1" smtClean="0"/>
              <a:t>labeling</a:t>
            </a:r>
            <a:endParaRPr lang="en-GB" sz="2800" dirty="0" smtClean="0"/>
          </a:p>
          <a:p>
            <a:r>
              <a:rPr lang="en-GB" sz="2800" dirty="0" smtClean="0"/>
              <a:t>Exploit structure in </a:t>
            </a:r>
            <a:r>
              <a:rPr lang="en-GB" sz="2800" dirty="0" err="1" smtClean="0"/>
              <a:t>unlabeled</a:t>
            </a:r>
            <a:r>
              <a:rPr lang="en-GB" sz="2800" dirty="0" smtClean="0"/>
              <a:t> data</a:t>
            </a:r>
          </a:p>
          <a:p>
            <a:r>
              <a:rPr lang="en-GB" sz="2800" dirty="0" smtClean="0"/>
              <a:t>Consistent performance across different datasets</a:t>
            </a:r>
          </a:p>
          <a:p>
            <a:r>
              <a:rPr lang="en-GB" sz="2800" dirty="0" smtClean="0"/>
              <a:t>Make the most of the expert’s time 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Active </a:t>
            </a:r>
            <a:r>
              <a:rPr lang="en-GB" sz="3600" dirty="0" smtClean="0"/>
              <a:t>Learning Wish List</a:t>
            </a:r>
            <a:endParaRPr lang="en-GB" sz="3600" dirty="0"/>
          </a:p>
        </p:txBody>
      </p:sp>
      <p:sp>
        <p:nvSpPr>
          <p:cNvPr id="6" name="Left Brace 5"/>
          <p:cNvSpPr/>
          <p:nvPr/>
        </p:nvSpPr>
        <p:spPr>
          <a:xfrm>
            <a:off x="152400" y="2591544"/>
            <a:ext cx="392540" cy="761256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>
            <a:off x="152400" y="3505200"/>
            <a:ext cx="392540" cy="457944"/>
          </a:xfrm>
          <a:prstGeom prst="leftBrace">
            <a:avLst/>
          </a:prstGeom>
          <a:ln w="28575">
            <a:solidFill>
              <a:srgbClr val="FA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152400" y="4038600"/>
            <a:ext cx="392540" cy="457944"/>
          </a:xfrm>
          <a:prstGeom prst="leftBrac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6022" y="1066800"/>
            <a:ext cx="3200400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FC000"/>
                </a:solidFill>
              </a:rPr>
              <a:t>Graph Based </a:t>
            </a:r>
          </a:p>
          <a:p>
            <a:pPr algn="ctr"/>
            <a:r>
              <a:rPr lang="en-GB" sz="2600" dirty="0" smtClean="0">
                <a:solidFill>
                  <a:srgbClr val="FFC000"/>
                </a:solidFill>
              </a:rPr>
              <a:t>Semi-Supervised </a:t>
            </a:r>
          </a:p>
          <a:p>
            <a:pPr algn="ctr"/>
            <a:r>
              <a:rPr lang="en-GB" sz="2600" dirty="0" smtClean="0">
                <a:solidFill>
                  <a:srgbClr val="FFC000"/>
                </a:solidFill>
              </a:rPr>
              <a:t>Learning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094508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A8282"/>
                </a:solidFill>
              </a:rPr>
              <a:t>Perplexity Graph </a:t>
            </a:r>
          </a:p>
          <a:p>
            <a:pPr algn="ctr"/>
            <a:r>
              <a:rPr lang="en-GB" sz="2600" dirty="0" smtClean="0">
                <a:solidFill>
                  <a:srgbClr val="FA8282"/>
                </a:solidFill>
              </a:rPr>
              <a:t>Construction</a:t>
            </a:r>
            <a:endParaRPr lang="en-GB" sz="2600" dirty="0">
              <a:solidFill>
                <a:srgbClr val="FA828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094508"/>
            <a:ext cx="495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Our Hierarchical </a:t>
            </a:r>
          </a:p>
          <a:p>
            <a:pPr algn="ctr"/>
            <a:r>
              <a:rPr lang="en-GB" sz="2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Subquery</a:t>
            </a:r>
            <a:r>
              <a:rPr lang="en-GB" sz="2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Evaluation</a:t>
            </a:r>
            <a:endParaRPr lang="en-GB" sz="2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Related Work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816852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Video Segmentation</a:t>
            </a:r>
          </a:p>
          <a:p>
            <a:r>
              <a:rPr lang="en-GB" sz="2000" dirty="0" err="1" smtClean="0"/>
              <a:t>Fathi</a:t>
            </a:r>
            <a:r>
              <a:rPr lang="en-GB" sz="2000" dirty="0" smtClean="0"/>
              <a:t> et al. BMVC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393716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Action  Detection</a:t>
            </a:r>
          </a:p>
          <a:p>
            <a:r>
              <a:rPr lang="en-GB" sz="2000" dirty="0" err="1" smtClean="0"/>
              <a:t>Bandla</a:t>
            </a:r>
            <a:r>
              <a:rPr lang="en-GB" sz="2000" dirty="0" smtClean="0"/>
              <a:t> and </a:t>
            </a:r>
            <a:r>
              <a:rPr lang="en-GB" sz="2000" dirty="0" err="1" smtClean="0"/>
              <a:t>Grauman</a:t>
            </a:r>
            <a:r>
              <a:rPr lang="en-GB" sz="2000" dirty="0" smtClean="0"/>
              <a:t> ICCV 2013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2084640"/>
            <a:ext cx="4321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Gaussian Random Fields</a:t>
            </a:r>
          </a:p>
          <a:p>
            <a:r>
              <a:rPr lang="en-GB" sz="2000" dirty="0" smtClean="0"/>
              <a:t>Zhu et al. ICML 2003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578852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Semantic Segmentation</a:t>
            </a:r>
          </a:p>
          <a:p>
            <a:r>
              <a:rPr lang="en-GB" sz="2000" dirty="0" err="1" smtClean="0"/>
              <a:t>Vezhnevets</a:t>
            </a:r>
            <a:r>
              <a:rPr lang="en-GB" sz="2000" dirty="0" smtClean="0"/>
              <a:t> et al. CVPR 2012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2881192"/>
            <a:ext cx="4321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RALF: Reinforced Active Learning</a:t>
            </a:r>
          </a:p>
          <a:p>
            <a:r>
              <a:rPr lang="en-GB" sz="2000" dirty="0" smtClean="0"/>
              <a:t>Ebert et al. CVPR 2012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29301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6904" y="2042326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Image Classification</a:t>
            </a:r>
          </a:p>
          <a:p>
            <a:r>
              <a:rPr lang="en-GB" sz="2000" dirty="0" smtClean="0"/>
              <a:t>Kapoor et al. ICCV 2007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6509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343400" y="1633687"/>
            <a:ext cx="465311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53000" y="2084640"/>
            <a:ext cx="2971800" cy="7965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76282" y="3180009"/>
            <a:ext cx="78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dirty="0" smtClean="0"/>
              <a:t> </a:t>
            </a:r>
            <a:r>
              <a:rPr lang="en-GB" sz="5600" b="1" dirty="0" smtClean="0"/>
              <a:t>x</a:t>
            </a:r>
            <a:r>
              <a:rPr lang="en-GB" sz="5600" baseline="-25000" dirty="0" smtClean="0"/>
              <a:t>i</a:t>
            </a:r>
            <a:endParaRPr lang="en-GB" sz="5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180546"/>
            <a:ext cx="870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600" dirty="0" smtClean="0"/>
              <a:t>φ</a:t>
            </a:r>
            <a:r>
              <a:rPr lang="en-GB" sz="5600" dirty="0" smtClean="0"/>
              <a:t>(</a:t>
            </a:r>
            <a:endParaRPr lang="en-GB" sz="5600" dirty="0"/>
          </a:p>
        </p:txBody>
      </p:sp>
      <p:sp>
        <p:nvSpPr>
          <p:cNvPr id="10" name="TextBox 9"/>
          <p:cNvSpPr txBox="1"/>
          <p:nvPr/>
        </p:nvSpPr>
        <p:spPr>
          <a:xfrm>
            <a:off x="1655308" y="3184484"/>
            <a:ext cx="922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dirty="0" smtClean="0"/>
              <a:t>) =</a:t>
            </a:r>
            <a:endParaRPr lang="en-GB" sz="56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48100" y="5562600"/>
            <a:ext cx="457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48100" y="18288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72429" y="1752600"/>
            <a:ext cx="107645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924800" y="205740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localadmin\Dropbox\docs\Presentations\active_learning_cvpr_2014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62350"/>
            <a:ext cx="1674134" cy="16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Supervised Classification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76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0435E-6 L 0.5585 -0.2217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-111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" grpId="0"/>
      <p:bldP spid="10" grpId="0"/>
      <p:bldP spid="1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Oisin\presentations\active_learning_cvpr_2014\spotlight_vid\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4480616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Cat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2575084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Dog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423660" y="3090703"/>
            <a:ext cx="1348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Horse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Large </a:t>
            </a:r>
            <a:r>
              <a:rPr lang="en-GB" sz="3600" dirty="0"/>
              <a:t>Image Collections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86356" y="484505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www.flickr.com/photos/cmichel67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02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76282" y="3180009"/>
            <a:ext cx="78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dirty="0" smtClean="0"/>
              <a:t> </a:t>
            </a:r>
            <a:r>
              <a:rPr lang="en-GB" sz="5600" b="1" dirty="0" err="1" smtClean="0"/>
              <a:t>x</a:t>
            </a:r>
            <a:r>
              <a:rPr lang="en-GB" sz="5600" baseline="-25000" dirty="0" err="1" smtClean="0"/>
              <a:t>j</a:t>
            </a:r>
            <a:endParaRPr lang="en-GB" sz="5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180546"/>
            <a:ext cx="870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600" dirty="0"/>
              <a:t>φ</a:t>
            </a:r>
            <a:r>
              <a:rPr lang="en-GB" sz="5600" dirty="0" smtClean="0"/>
              <a:t>(</a:t>
            </a:r>
            <a:endParaRPr lang="en-GB" sz="5600" dirty="0"/>
          </a:p>
        </p:txBody>
      </p:sp>
      <p:sp>
        <p:nvSpPr>
          <p:cNvPr id="10" name="TextBox 9"/>
          <p:cNvSpPr txBox="1"/>
          <p:nvPr/>
        </p:nvSpPr>
        <p:spPr>
          <a:xfrm>
            <a:off x="1655308" y="3184484"/>
            <a:ext cx="922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dirty="0" smtClean="0"/>
              <a:t>) =</a:t>
            </a:r>
            <a:endParaRPr lang="en-GB" sz="56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48100" y="5562600"/>
            <a:ext cx="457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48100" y="18288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924800" y="205740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191000" y="4403501"/>
            <a:ext cx="107645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643371" y="4708301"/>
            <a:ext cx="304800" cy="304800"/>
          </a:xfrm>
          <a:prstGeom prst="ellipse">
            <a:avLst/>
          </a:prstGeom>
          <a:solidFill>
            <a:srgbClr val="FA82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:\Users\localadmin\Dropbox\docs\Presentations\active_learning_cvpr_2014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9" y="2862000"/>
            <a:ext cx="1674001" cy="1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Supervised Classification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95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0435E-6 L 0.20017 0.166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" grpId="0"/>
      <p:bldP spid="10" grpId="0"/>
      <p:bldP spid="1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848100" y="5562600"/>
            <a:ext cx="457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48100" y="18288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924800" y="205740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643371" y="4708301"/>
            <a:ext cx="304800" cy="304800"/>
          </a:xfrm>
          <a:prstGeom prst="ellipse">
            <a:avLst/>
          </a:prstGeom>
          <a:solidFill>
            <a:srgbClr val="FA82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Supervised Classification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52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3333 -0.0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4983 -0.2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0680" y="191008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62200" y="2697480"/>
            <a:ext cx="304800" cy="304800"/>
          </a:xfrm>
          <a:prstGeom prst="ellipse">
            <a:avLst/>
          </a:prstGeom>
          <a:solidFill>
            <a:srgbClr val="FA82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Supervised Classification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83380" y="1219200"/>
            <a:ext cx="533400" cy="3505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6800" y="3867408"/>
            <a:ext cx="2443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Decision Boundary</a:t>
            </a:r>
            <a:endParaRPr lang="en-GB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2667000" y="2062480"/>
            <a:ext cx="4196080" cy="78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57822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Semi-supervised learning using G</a:t>
            </a:r>
            <a:r>
              <a:rPr lang="en-GB" b="1" dirty="0" smtClean="0"/>
              <a:t>aussian </a:t>
            </a:r>
            <a:r>
              <a:rPr lang="en-GB" b="1" dirty="0"/>
              <a:t>ﬁelds and harmonic </a:t>
            </a:r>
            <a:r>
              <a:rPr lang="en-GB" b="1" dirty="0" smtClean="0"/>
              <a:t>functions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i="1" dirty="0" smtClean="0"/>
              <a:t>X</a:t>
            </a:r>
            <a:r>
              <a:rPr lang="en-GB" i="1" dirty="0"/>
              <a:t>. Zhu, Z. </a:t>
            </a:r>
            <a:r>
              <a:rPr lang="en-GB" i="1" dirty="0" err="1"/>
              <a:t>Ghahramani</a:t>
            </a:r>
            <a:r>
              <a:rPr lang="en-GB" i="1" dirty="0"/>
              <a:t>, </a:t>
            </a:r>
            <a:r>
              <a:rPr lang="en-GB" i="1" dirty="0" smtClean="0"/>
              <a:t>J</a:t>
            </a:r>
            <a:r>
              <a:rPr lang="en-GB" i="1" dirty="0"/>
              <a:t>. </a:t>
            </a:r>
            <a:r>
              <a:rPr lang="en-GB" i="1" dirty="0" smtClean="0"/>
              <a:t>Lafferty</a:t>
            </a:r>
          </a:p>
          <a:p>
            <a:r>
              <a:rPr lang="en-GB" dirty="0" smtClean="0"/>
              <a:t>ICML 2003</a:t>
            </a:r>
            <a:endParaRPr lang="en-GB" dirty="0"/>
          </a:p>
        </p:txBody>
      </p:sp>
      <p:sp>
        <p:nvSpPr>
          <p:cNvPr id="5166" name="TextBox 5165"/>
          <p:cNvSpPr txBox="1"/>
          <p:nvPr/>
        </p:nvSpPr>
        <p:spPr>
          <a:xfrm>
            <a:off x="5712450" y="1143001"/>
            <a:ext cx="343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P(f(x</a:t>
            </a:r>
            <a:r>
              <a:rPr lang="en-GB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== </a:t>
            </a:r>
            <a:r>
              <a:rPr lang="en-GB" sz="2800" dirty="0">
                <a:solidFill>
                  <a:srgbClr val="FA82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class1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508216" y="1778238"/>
            <a:ext cx="4354864" cy="2565162"/>
            <a:chOff x="2508216" y="1778238"/>
            <a:chExt cx="4354864" cy="2565162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536208" y="2872556"/>
              <a:ext cx="840812" cy="1470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508216" y="1778238"/>
              <a:ext cx="6385" cy="109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377020" y="4343400"/>
              <a:ext cx="27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536208" y="1778238"/>
              <a:ext cx="4326872" cy="284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077534" y="2062480"/>
              <a:ext cx="785546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368059" y="2062480"/>
              <a:ext cx="3495021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36208" y="1778238"/>
              <a:ext cx="831851" cy="2565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Oval 103"/>
          <p:cNvSpPr/>
          <p:nvPr/>
        </p:nvSpPr>
        <p:spPr>
          <a:xfrm>
            <a:off x="2358994" y="1625838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3224620" y="41910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925134" y="41910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710680" y="191008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62200" y="2697480"/>
            <a:ext cx="304800" cy="304800"/>
          </a:xfrm>
          <a:prstGeom prst="ellipse">
            <a:avLst/>
          </a:prstGeom>
          <a:solidFill>
            <a:srgbClr val="FA82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4239135" y="2610946"/>
            <a:ext cx="223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Semi-Supervised Learning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410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8" idx="6"/>
          </p:cNvCxnSpPr>
          <p:nvPr/>
        </p:nvCxnSpPr>
        <p:spPr>
          <a:xfrm flipV="1">
            <a:off x="2667000" y="2062480"/>
            <a:ext cx="4196080" cy="78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Semi-Supervised Learning</a:t>
            </a:r>
          </a:p>
        </p:txBody>
      </p:sp>
      <p:pic>
        <p:nvPicPr>
          <p:cNvPr id="19" name="Picture 2" descr="C:\Projects\Presentations\active_learning_ecol\gfhf_in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766603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5762625"/>
            <a:ext cx="6553200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20180" y="1736244"/>
            <a:ext cx="685800" cy="6524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165316" y="2517448"/>
            <a:ext cx="685800" cy="6524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181725" y="4533900"/>
            <a:ext cx="381000" cy="41500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368059" y="5486400"/>
            <a:ext cx="18057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67204" y="5353050"/>
            <a:ext cx="21506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08216" y="1778238"/>
            <a:ext cx="4354864" cy="2565162"/>
            <a:chOff x="2508216" y="1778238"/>
            <a:chExt cx="4354864" cy="256516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536208" y="2872556"/>
              <a:ext cx="840812" cy="1470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508216" y="1778238"/>
              <a:ext cx="6385" cy="109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77020" y="4343400"/>
              <a:ext cx="27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36208" y="1778238"/>
              <a:ext cx="4326872" cy="284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077534" y="2062480"/>
              <a:ext cx="785546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368059" y="2062480"/>
              <a:ext cx="3495021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536208" y="1778238"/>
              <a:ext cx="831851" cy="2565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358994" y="1625838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24620" y="41910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362200" y="2697480"/>
            <a:ext cx="304800" cy="304800"/>
          </a:xfrm>
          <a:prstGeom prst="ellipse">
            <a:avLst/>
          </a:prstGeom>
          <a:solidFill>
            <a:srgbClr val="FA82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183443" y="518160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964430" y="518160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120890" y="516636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863840" y="5177790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710680" y="191008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925134" y="41910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712450" y="1143001"/>
            <a:ext cx="373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P(f(x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== </a:t>
            </a:r>
            <a:r>
              <a:rPr lang="en-GB" sz="2800" dirty="0" smtClean="0">
                <a:solidFill>
                  <a:srgbClr val="FA82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class1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39135" y="2610946"/>
            <a:ext cx="223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2" grpId="0" animBg="1"/>
      <p:bldP spid="23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Graph Construction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3" name="Picture 3" descr="C:\Users\localadmin\Dropbox\docs\Presentations\active_learning_cvpr_2014\pe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22" y="2923975"/>
            <a:ext cx="5383138" cy="8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localadmin\Dropbox\docs\Presentations\active_learning_cvpr_2014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80" y="2012494"/>
            <a:ext cx="5470020" cy="8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09600" y="57822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Stochastic </a:t>
            </a:r>
            <a:r>
              <a:rPr lang="en-GB" b="1" dirty="0" err="1"/>
              <a:t>neighbor</a:t>
            </a:r>
            <a:r>
              <a:rPr lang="en-GB" b="1" dirty="0"/>
              <a:t> </a:t>
            </a:r>
            <a:r>
              <a:rPr lang="en-GB" b="1" dirty="0" smtClean="0"/>
              <a:t>embedding</a:t>
            </a:r>
          </a:p>
          <a:p>
            <a:r>
              <a:rPr lang="en-GB" i="1" dirty="0"/>
              <a:t>G. Hinton and S. </a:t>
            </a:r>
            <a:r>
              <a:rPr lang="en-GB" i="1" dirty="0" err="1"/>
              <a:t>Roweis</a:t>
            </a:r>
            <a:endParaRPr lang="en-GB" i="1" dirty="0" smtClean="0"/>
          </a:p>
          <a:p>
            <a:r>
              <a:rPr lang="en-GB" dirty="0" smtClean="0"/>
              <a:t>NIPS 2002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58994" y="1625838"/>
            <a:ext cx="4656486" cy="2869962"/>
            <a:chOff x="2358994" y="1625838"/>
            <a:chExt cx="4656486" cy="286996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536208" y="2872556"/>
              <a:ext cx="840812" cy="14708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508216" y="1778238"/>
              <a:ext cx="6385" cy="109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77020" y="4343400"/>
              <a:ext cx="27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36208" y="1778238"/>
              <a:ext cx="4326872" cy="284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077534" y="2062480"/>
              <a:ext cx="785546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368059" y="2062480"/>
              <a:ext cx="3495021" cy="2280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536208" y="1778238"/>
              <a:ext cx="831851" cy="25651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358994" y="1625838"/>
              <a:ext cx="304800" cy="304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224620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362200" y="2697480"/>
              <a:ext cx="304800" cy="304800"/>
            </a:xfrm>
            <a:prstGeom prst="ellipse">
              <a:avLst/>
            </a:prstGeom>
            <a:solidFill>
              <a:srgbClr val="FA828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5925134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2667000" y="2062480"/>
              <a:ext cx="4196080" cy="787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710680" y="1910080"/>
              <a:ext cx="304800" cy="304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89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41661E-6 L -0.37083 0.009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Graph Active Learning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72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5857" y="1645173"/>
            <a:ext cx="5390506" cy="4167842"/>
            <a:chOff x="1985857" y="1645173"/>
            <a:chExt cx="5390506" cy="4167842"/>
          </a:xfrm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248623" y="2035193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2511394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1985857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237625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2639022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1985857" y="2838169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2376256" y="1645173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6205167" y="2035193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6062519" y="2570512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460427" y="2241671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85082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6850826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6460427" y="2646986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6723193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3367268" y="4627664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3224620" y="4979445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2901793" y="4535895"/>
              <a:ext cx="292801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819206" y="5017684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637544" y="4941210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2541424" y="4696493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3096992" y="5285341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3224620" y="4168819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6325289" y="2975823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7113592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3645049" y="5270046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4035448" y="4941210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4433357" y="5407700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433357" y="5002389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4035448" y="5338875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3975387" y="4428831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3577483" y="4314122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2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3840249" y="4711788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4"/>
            <p:cNvSpPr>
              <a:spLocks/>
            </p:cNvSpPr>
            <p:nvPr/>
          </p:nvSpPr>
          <p:spPr bwMode="auto">
            <a:xfrm>
              <a:off x="5777227" y="463531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5912365" y="498709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6"/>
            <p:cNvSpPr>
              <a:spLocks/>
            </p:cNvSpPr>
            <p:nvPr/>
          </p:nvSpPr>
          <p:spPr bwMode="auto">
            <a:xfrm>
              <a:off x="5191629" y="4314122"/>
              <a:ext cx="300307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325289" y="502532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5506951" y="4948855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175136" y="457413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5784737" y="5315931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5912365" y="417646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5536982" y="5285341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5146583" y="4948855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4823756" y="5285341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/>
            <p:cNvSpPr>
              <a:spLocks/>
            </p:cNvSpPr>
            <p:nvPr/>
          </p:nvSpPr>
          <p:spPr bwMode="auto">
            <a:xfrm>
              <a:off x="4748679" y="4887676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5146583" y="5354170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5409354" y="5545353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/>
            <p:cNvSpPr>
              <a:spLocks/>
            </p:cNvSpPr>
            <p:nvPr/>
          </p:nvSpPr>
          <p:spPr bwMode="auto">
            <a:xfrm>
              <a:off x="5597043" y="4329417"/>
              <a:ext cx="262771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/>
            <p:cNvSpPr>
              <a:spLocks/>
            </p:cNvSpPr>
            <p:nvPr/>
          </p:nvSpPr>
          <p:spPr bwMode="auto">
            <a:xfrm>
              <a:off x="4823756" y="4558839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/>
            <p:cNvSpPr>
              <a:spLocks/>
            </p:cNvSpPr>
            <p:nvPr/>
          </p:nvSpPr>
          <p:spPr bwMode="auto">
            <a:xfrm>
              <a:off x="5341782" y="4719433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Example 2 Class Graph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5857" y="1645173"/>
            <a:ext cx="5390506" cy="4167842"/>
            <a:chOff x="1985857" y="1645173"/>
            <a:chExt cx="5390506" cy="4167842"/>
          </a:xfrm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248623" y="2035193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2511394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1985857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237625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2639022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1985857" y="2838169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2376256" y="1645173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6205167" y="2035193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6062519" y="2570512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460427" y="2241671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85082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6850826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6460427" y="2646986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6723193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3367268" y="4627664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3224620" y="4979445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2901793" y="4535895"/>
              <a:ext cx="292801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819206" y="5017684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637544" y="4941210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2541424" y="4696493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3096992" y="5285341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3224620" y="4168819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6325289" y="2975823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7113592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3645049" y="5270046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4035448" y="4941210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4433357" y="5407700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433357" y="5002389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4035448" y="5338875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3975387" y="4428831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3577483" y="4314122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2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857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3840249" y="4711788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4"/>
            <p:cNvSpPr>
              <a:spLocks/>
            </p:cNvSpPr>
            <p:nvPr/>
          </p:nvSpPr>
          <p:spPr bwMode="auto">
            <a:xfrm>
              <a:off x="5777227" y="463531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5912365" y="498709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6"/>
            <p:cNvSpPr>
              <a:spLocks/>
            </p:cNvSpPr>
            <p:nvPr/>
          </p:nvSpPr>
          <p:spPr bwMode="auto">
            <a:xfrm>
              <a:off x="5191629" y="4314122"/>
              <a:ext cx="300307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325289" y="502532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5506951" y="4948855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175136" y="457413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5784737" y="5315931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5912365" y="417646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5536982" y="5285341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5146583" y="4948855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4823756" y="5285341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/>
            <p:cNvSpPr>
              <a:spLocks/>
            </p:cNvSpPr>
            <p:nvPr/>
          </p:nvSpPr>
          <p:spPr bwMode="auto">
            <a:xfrm>
              <a:off x="4748679" y="4887676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5146583" y="5354170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5409354" y="5545353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/>
            <p:cNvSpPr>
              <a:spLocks/>
            </p:cNvSpPr>
            <p:nvPr/>
          </p:nvSpPr>
          <p:spPr bwMode="auto">
            <a:xfrm>
              <a:off x="5597043" y="4329417"/>
              <a:ext cx="262771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/>
            <p:cNvSpPr>
              <a:spLocks/>
            </p:cNvSpPr>
            <p:nvPr/>
          </p:nvSpPr>
          <p:spPr bwMode="auto">
            <a:xfrm>
              <a:off x="4823756" y="4558839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/>
            <p:cNvSpPr>
              <a:spLocks/>
            </p:cNvSpPr>
            <p:nvPr/>
          </p:nvSpPr>
          <p:spPr bwMode="auto">
            <a:xfrm>
              <a:off x="5341782" y="4719433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Example </a:t>
            </a:r>
            <a:r>
              <a:rPr lang="en-GB" sz="3600" dirty="0" smtClean="0"/>
              <a:t>2 </a:t>
            </a:r>
            <a:r>
              <a:rPr lang="en-GB" sz="3600" dirty="0"/>
              <a:t>Class Graph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89990" y="2596241"/>
            <a:ext cx="217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Ground Truth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5857" y="1645173"/>
            <a:ext cx="5390506" cy="4167842"/>
            <a:chOff x="1985857" y="1645173"/>
            <a:chExt cx="5390506" cy="4167842"/>
          </a:xfrm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248623" y="2035193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2511394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1985857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237625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2639022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1985857" y="2838169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2376256" y="1645173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6205167" y="2035193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6062519" y="2570512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460427" y="2241671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85082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6850826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6460427" y="2646986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6723193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3367268" y="4627664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3224620" y="4979445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2901793" y="4535895"/>
              <a:ext cx="292801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819206" y="5017684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637544" y="4941210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2541424" y="4696493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3096992" y="5285341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3224620" y="4168819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6325289" y="2975823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7113592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3645049" y="5270046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4035448" y="4941210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4433357" y="5407700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433357" y="5002389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4035448" y="5338875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3975387" y="4428831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3577483" y="4314122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2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3840249" y="4711788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4"/>
            <p:cNvSpPr>
              <a:spLocks/>
            </p:cNvSpPr>
            <p:nvPr/>
          </p:nvSpPr>
          <p:spPr bwMode="auto">
            <a:xfrm>
              <a:off x="5777227" y="463531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5912365" y="498709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6"/>
            <p:cNvSpPr>
              <a:spLocks/>
            </p:cNvSpPr>
            <p:nvPr/>
          </p:nvSpPr>
          <p:spPr bwMode="auto">
            <a:xfrm>
              <a:off x="5191629" y="4314122"/>
              <a:ext cx="300307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325289" y="502532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5506951" y="4948855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175136" y="457413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5784737" y="5315931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5912365" y="417646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5536982" y="5285341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5146583" y="4948855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4823756" y="5285341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/>
            <p:cNvSpPr>
              <a:spLocks/>
            </p:cNvSpPr>
            <p:nvPr/>
          </p:nvSpPr>
          <p:spPr bwMode="auto">
            <a:xfrm>
              <a:off x="4748679" y="4887676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5146583" y="5354170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5409354" y="5545353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/>
            <p:cNvSpPr>
              <a:spLocks/>
            </p:cNvSpPr>
            <p:nvPr/>
          </p:nvSpPr>
          <p:spPr bwMode="auto">
            <a:xfrm>
              <a:off x="5597043" y="4329417"/>
              <a:ext cx="262771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/>
            <p:cNvSpPr>
              <a:spLocks/>
            </p:cNvSpPr>
            <p:nvPr/>
          </p:nvSpPr>
          <p:spPr bwMode="auto">
            <a:xfrm>
              <a:off x="4823756" y="4558839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/>
            <p:cNvSpPr>
              <a:spLocks/>
            </p:cNvSpPr>
            <p:nvPr/>
          </p:nvSpPr>
          <p:spPr bwMode="auto">
            <a:xfrm>
              <a:off x="5341782" y="4719433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Example 2 Class Graph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8668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09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8802 -0.132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Large </a:t>
            </a:r>
            <a:r>
              <a:rPr lang="en-GB" sz="3600" dirty="0"/>
              <a:t>Image Collections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6356" y="484505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www.flickr.com/photos/cmichel67</a:t>
            </a:r>
            <a:endParaRPr lang="en-US" sz="1200" dirty="0"/>
          </a:p>
        </p:txBody>
      </p:sp>
      <p:pic>
        <p:nvPicPr>
          <p:cNvPr id="1026" name="Picture 2" descr="G:\Oisin\presentations\active_learning_cvpr_2014\spotlight_vid\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4480616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Cat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2575084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Dog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423660" y="3090703"/>
            <a:ext cx="1348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Horse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6400800" y="2575084"/>
            <a:ext cx="762000" cy="49244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7780" y="5280660"/>
            <a:ext cx="6789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>
                <a:solidFill>
                  <a:srgbClr val="FFC000"/>
                </a:solidFill>
              </a:rPr>
              <a:t>Labeling</a:t>
            </a:r>
            <a:r>
              <a:rPr lang="en-GB" sz="3000" dirty="0" smtClean="0">
                <a:solidFill>
                  <a:srgbClr val="FFC000"/>
                </a:solidFill>
              </a:rPr>
              <a:t> large image collections is tedious</a:t>
            </a:r>
            <a:endParaRPr lang="en-GB" sz="300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•</a:t>
            </a:r>
            <a:r>
              <a:rPr lang="en-GB" dirty="0" smtClean="0">
                <a:solidFill>
                  <a:srgbClr val="FFC000"/>
                </a:solidFill>
              </a:rPr>
              <a:t> Random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1" name="Freeform 79"/>
          <p:cNvSpPr>
            <a:spLocks/>
          </p:cNvSpPr>
          <p:nvPr/>
        </p:nvSpPr>
        <p:spPr bwMode="auto">
          <a:xfrm>
            <a:off x="6963727" y="3177540"/>
            <a:ext cx="131441" cy="1338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91"/>
          <p:cNvSpPr>
            <a:spLocks/>
          </p:cNvSpPr>
          <p:nvPr/>
        </p:nvSpPr>
        <p:spPr bwMode="auto">
          <a:xfrm>
            <a:off x="7935167" y="3049957"/>
            <a:ext cx="150217" cy="152983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83"/>
          <p:cNvSpPr>
            <a:spLocks/>
          </p:cNvSpPr>
          <p:nvPr/>
        </p:nvSpPr>
        <p:spPr bwMode="auto">
          <a:xfrm>
            <a:off x="6899279" y="3319780"/>
            <a:ext cx="131441" cy="1338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C0C0"/>
                </a:solidFill>
              </a:rPr>
              <a:t>•</a:t>
            </a:r>
            <a:r>
              <a:rPr lang="en-GB" dirty="0" smtClean="0">
                <a:solidFill>
                  <a:srgbClr val="C0C0C0"/>
                </a:solidFill>
              </a:rPr>
              <a:t> Random</a:t>
            </a:r>
            <a:endParaRPr lang="en-GB" dirty="0">
              <a:solidFill>
                <a:srgbClr val="C0C0C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Exploration </a:t>
            </a:r>
            <a:r>
              <a:rPr lang="en-GB" dirty="0" smtClean="0">
                <a:solidFill>
                  <a:srgbClr val="FFC000"/>
                </a:solidFill>
              </a:rPr>
              <a:t>– clusters</a:t>
            </a:r>
          </a:p>
          <a:p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Freeform 56"/>
          <p:cNvSpPr>
            <a:spLocks/>
          </p:cNvSpPr>
          <p:nvPr/>
        </p:nvSpPr>
        <p:spPr bwMode="auto">
          <a:xfrm>
            <a:off x="6229460" y="2120900"/>
            <a:ext cx="131441" cy="130036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7192810" y="3467100"/>
            <a:ext cx="131441" cy="130036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8206109" y="2086114"/>
            <a:ext cx="131441" cy="130036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5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C0C0"/>
                </a:solidFill>
              </a:rPr>
              <a:t>•</a:t>
            </a:r>
            <a:r>
              <a:rPr lang="en-GB" dirty="0" smtClean="0">
                <a:solidFill>
                  <a:srgbClr val="C0C0C0"/>
                </a:solidFill>
              </a:rPr>
              <a:t> Random</a:t>
            </a:r>
          </a:p>
          <a:p>
            <a:r>
              <a:rPr lang="en-GB" dirty="0" smtClean="0">
                <a:solidFill>
                  <a:srgbClr val="C0C0C0"/>
                </a:solidFill>
              </a:rPr>
              <a:t>Exploration – clusters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Exploitation – uncertainty</a:t>
            </a: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50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C0C0"/>
                </a:solidFill>
              </a:rPr>
              <a:t>•</a:t>
            </a:r>
            <a:r>
              <a:rPr lang="en-GB" dirty="0" smtClean="0">
                <a:solidFill>
                  <a:srgbClr val="C0C0C0"/>
                </a:solidFill>
              </a:rPr>
              <a:t> Random</a:t>
            </a:r>
          </a:p>
          <a:p>
            <a:r>
              <a:rPr lang="en-GB" dirty="0">
                <a:solidFill>
                  <a:srgbClr val="C0C0C0"/>
                </a:solidFill>
              </a:rPr>
              <a:t>Exploration – </a:t>
            </a:r>
            <a:r>
              <a:rPr lang="en-GB" dirty="0" smtClean="0">
                <a:solidFill>
                  <a:srgbClr val="C0C0C0"/>
                </a:solidFill>
              </a:rPr>
              <a:t>clusters</a:t>
            </a:r>
            <a:endParaRPr lang="en-GB" dirty="0">
              <a:solidFill>
                <a:srgbClr val="C0C0C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Exploitation </a:t>
            </a:r>
            <a:r>
              <a:rPr lang="en-GB" dirty="0" smtClean="0">
                <a:solidFill>
                  <a:srgbClr val="FFC000"/>
                </a:solidFill>
              </a:rPr>
              <a:t>– uncertainty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6163822" y="1676400"/>
            <a:ext cx="2501117" cy="156594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56"/>
          <p:cNvSpPr>
            <a:spLocks/>
          </p:cNvSpPr>
          <p:nvPr/>
        </p:nvSpPr>
        <p:spPr bwMode="auto">
          <a:xfrm>
            <a:off x="6162679" y="1783080"/>
            <a:ext cx="131441" cy="130036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C0C0"/>
                </a:solidFill>
              </a:rPr>
              <a:t>•</a:t>
            </a:r>
            <a:r>
              <a:rPr lang="en-GB" dirty="0" smtClean="0">
                <a:solidFill>
                  <a:srgbClr val="C0C0C0"/>
                </a:solidFill>
              </a:rPr>
              <a:t> Random</a:t>
            </a:r>
          </a:p>
          <a:p>
            <a:r>
              <a:rPr lang="en-GB" dirty="0">
                <a:solidFill>
                  <a:srgbClr val="C0C0C0"/>
                </a:solidFill>
              </a:rPr>
              <a:t>Exploration – </a:t>
            </a:r>
            <a:r>
              <a:rPr lang="en-GB" dirty="0" smtClean="0">
                <a:solidFill>
                  <a:srgbClr val="C0C0C0"/>
                </a:solidFill>
              </a:rPr>
              <a:t>clusters</a:t>
            </a:r>
            <a:endParaRPr lang="en-GB" dirty="0">
              <a:solidFill>
                <a:srgbClr val="C0C0C0"/>
              </a:solidFill>
            </a:endParaRPr>
          </a:p>
          <a:p>
            <a:r>
              <a:rPr lang="en-GB" dirty="0" smtClean="0">
                <a:solidFill>
                  <a:srgbClr val="C0C0C0"/>
                </a:solidFill>
              </a:rPr>
              <a:t>Exploitation – uncertainty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RALF – </a:t>
            </a:r>
            <a:r>
              <a:rPr lang="en-GB" dirty="0">
                <a:solidFill>
                  <a:srgbClr val="FFC000"/>
                </a:solidFill>
              </a:rPr>
              <a:t>explore or exploit</a:t>
            </a:r>
            <a:endParaRPr lang="en-GB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85800" y="5791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Ralf: A reinforced active learning formulation for object class </a:t>
            </a:r>
            <a:r>
              <a:rPr lang="en-GB" b="1" dirty="0" smtClean="0"/>
              <a:t>recognition</a:t>
            </a:r>
          </a:p>
          <a:p>
            <a:r>
              <a:rPr lang="de-DE" i="1" dirty="0" smtClean="0"/>
              <a:t>S. Ebert</a:t>
            </a:r>
            <a:r>
              <a:rPr lang="de-DE" i="1" dirty="0"/>
              <a:t>, </a:t>
            </a:r>
            <a:r>
              <a:rPr lang="de-DE" i="1" dirty="0" smtClean="0"/>
              <a:t>M. Fritz</a:t>
            </a:r>
            <a:r>
              <a:rPr lang="de-DE" i="1" dirty="0"/>
              <a:t>, </a:t>
            </a:r>
            <a:r>
              <a:rPr lang="de-DE" i="1" dirty="0" smtClean="0"/>
              <a:t>and B. Schiele</a:t>
            </a:r>
            <a:endParaRPr lang="en-GB" i="1" dirty="0" smtClean="0"/>
          </a:p>
          <a:p>
            <a:r>
              <a:rPr lang="en-GB" dirty="0" smtClean="0"/>
              <a:t>CVPR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Learning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0C0C0"/>
                </a:solidFill>
              </a:rPr>
              <a:t>•</a:t>
            </a:r>
            <a:r>
              <a:rPr lang="en-GB" dirty="0" smtClean="0">
                <a:solidFill>
                  <a:srgbClr val="C0C0C0"/>
                </a:solidFill>
              </a:rPr>
              <a:t> Random</a:t>
            </a:r>
          </a:p>
          <a:p>
            <a:r>
              <a:rPr lang="en-GB" dirty="0">
                <a:solidFill>
                  <a:srgbClr val="C0C0C0"/>
                </a:solidFill>
              </a:rPr>
              <a:t>Exploration – clusters</a:t>
            </a:r>
          </a:p>
          <a:p>
            <a:r>
              <a:rPr lang="en-GB" dirty="0">
                <a:solidFill>
                  <a:srgbClr val="C0C0C0"/>
                </a:solidFill>
              </a:rPr>
              <a:t>Exploitation – uncertainty</a:t>
            </a:r>
          </a:p>
          <a:p>
            <a:r>
              <a:rPr lang="en-GB" dirty="0" smtClean="0">
                <a:solidFill>
                  <a:srgbClr val="C0C0C0"/>
                </a:solidFill>
              </a:rPr>
              <a:t>RALF – explore or exploit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Expected Error Reduction – reduce future error </a:t>
            </a: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68539" y="1785175"/>
            <a:ext cx="2696400" cy="2084399"/>
            <a:chOff x="1985854" y="1645172"/>
            <a:chExt cx="5390504" cy="4167835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248620" y="2035192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511390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1985854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2376254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263901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1985854" y="2838166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2376254" y="1645172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6205163" y="2035192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062514" y="257051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6460422" y="224167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6850822" y="270816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6850822" y="2302848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460422" y="2646985"/>
              <a:ext cx="262770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6723188" y="190518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3367264" y="4627659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24617" y="4979440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2901790" y="4535890"/>
              <a:ext cx="292801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2819204" y="5017679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637541" y="4941204"/>
              <a:ext cx="300306" cy="305895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541422" y="4696489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096989" y="5285335"/>
              <a:ext cx="300306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224617" y="4168815"/>
              <a:ext cx="300306" cy="305895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6325284" y="2975820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7113588" y="2440502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645046" y="5270040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4035446" y="4941204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4433354" y="5407695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4433354" y="5002384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035446" y="5338871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3975383" y="442882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>
              <a:off x="3577481" y="4314117"/>
              <a:ext cx="262770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1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2"/>
            <p:cNvSpPr>
              <a:spLocks/>
            </p:cNvSpPr>
            <p:nvPr/>
          </p:nvSpPr>
          <p:spPr bwMode="auto">
            <a:xfrm>
              <a:off x="4418339" y="4650603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3"/>
            <p:cNvSpPr>
              <a:spLocks/>
            </p:cNvSpPr>
            <p:nvPr/>
          </p:nvSpPr>
          <p:spPr bwMode="auto">
            <a:xfrm>
              <a:off x="3840247" y="4711783"/>
              <a:ext cx="262770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4"/>
            <p:cNvSpPr>
              <a:spLocks/>
            </p:cNvSpPr>
            <p:nvPr/>
          </p:nvSpPr>
          <p:spPr bwMode="auto">
            <a:xfrm>
              <a:off x="5777224" y="463530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5"/>
            <p:cNvSpPr>
              <a:spLocks/>
            </p:cNvSpPr>
            <p:nvPr/>
          </p:nvSpPr>
          <p:spPr bwMode="auto">
            <a:xfrm>
              <a:off x="5912360" y="4987090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191625" y="4314117"/>
              <a:ext cx="300306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7"/>
            <p:cNvSpPr>
              <a:spLocks/>
            </p:cNvSpPr>
            <p:nvPr/>
          </p:nvSpPr>
          <p:spPr bwMode="auto">
            <a:xfrm>
              <a:off x="6325284" y="502532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5506947" y="4948851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6175132" y="4574129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5784732" y="5315926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912358" y="4176463"/>
              <a:ext cx="300306" cy="305895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5536976" y="5285333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5146578" y="4948849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4823750" y="5285333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4748674" y="4887669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5146578" y="5354163"/>
              <a:ext cx="262770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5409348" y="5545345"/>
              <a:ext cx="262770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8"/>
            <p:cNvSpPr>
              <a:spLocks/>
            </p:cNvSpPr>
            <p:nvPr/>
          </p:nvSpPr>
          <p:spPr bwMode="auto">
            <a:xfrm>
              <a:off x="5597036" y="4329410"/>
              <a:ext cx="262770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9"/>
            <p:cNvSpPr>
              <a:spLocks/>
            </p:cNvSpPr>
            <p:nvPr/>
          </p:nvSpPr>
          <p:spPr bwMode="auto">
            <a:xfrm>
              <a:off x="4823748" y="4558831"/>
              <a:ext cx="262770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5341783" y="4719432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5800" y="57822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Toward optimal active learning through sampling estimation of error </a:t>
            </a:r>
            <a:r>
              <a:rPr lang="en-GB" b="1" dirty="0" smtClean="0"/>
              <a:t>reduction</a:t>
            </a:r>
          </a:p>
          <a:p>
            <a:r>
              <a:rPr lang="en-GB" i="1" dirty="0"/>
              <a:t>N. Roy and A. McCallum </a:t>
            </a:r>
          </a:p>
          <a:p>
            <a:r>
              <a:rPr lang="en-GB" dirty="0" smtClean="0"/>
              <a:t>ICML 2001</a:t>
            </a:r>
            <a:endParaRPr lang="en-GB" dirty="0"/>
          </a:p>
        </p:txBody>
      </p:sp>
      <p:pic>
        <p:nvPicPr>
          <p:cNvPr id="59" name="Picture 2" descr="C:\Users\localadmin\Dropbox\docs\Presentations\active_learning_cvpr_2014\e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82" y="4623746"/>
            <a:ext cx="5753518" cy="9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pic>
        <p:nvPicPr>
          <p:cNvPr id="4098" name="Picture 2" descr="C:\Users\localadmin\Dropbox\docs\Presentations\active_learning_cvpr_2014\e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0" y="3732170"/>
            <a:ext cx="716692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ocaladmin\Dropbox\docs\Presentations\active_learning_cvpr_2014\e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9" y="2290888"/>
            <a:ext cx="7370352" cy="10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2 </a:t>
            </a:r>
            <a:r>
              <a:rPr lang="en-GB" sz="2800" dirty="0" err="1">
                <a:solidFill>
                  <a:srgbClr val="FFC000"/>
                </a:solidFill>
              </a:rPr>
              <a:t>L</a:t>
            </a:r>
            <a:r>
              <a:rPr lang="en-GB" sz="2800" dirty="0" err="1" smtClean="0">
                <a:solidFill>
                  <a:srgbClr val="FFC000"/>
                </a:solidFill>
              </a:rPr>
              <a:t>abeled</a:t>
            </a:r>
            <a:r>
              <a:rPr lang="en-GB" sz="2800" dirty="0" smtClean="0">
                <a:solidFill>
                  <a:srgbClr val="FFC000"/>
                </a:solidFill>
              </a:rPr>
              <a:t> Points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6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7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10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16" name="Arc 115"/>
          <p:cNvSpPr/>
          <p:nvPr/>
        </p:nvSpPr>
        <p:spPr>
          <a:xfrm rot="19135264" flipH="1" flipV="1">
            <a:off x="230175" y="-4583170"/>
            <a:ext cx="9187162" cy="8516855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66" grpId="0"/>
      <p:bldP spid="1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rc 124"/>
          <p:cNvSpPr/>
          <p:nvPr/>
        </p:nvSpPr>
        <p:spPr>
          <a:xfrm rot="19135264" flipH="1" flipV="1">
            <a:off x="230175" y="-4583170"/>
            <a:ext cx="9187162" cy="8516855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8CD050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8CD050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Current Class</a:t>
            </a:r>
          </a:p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Distribution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3257580" y="1492981"/>
            <a:ext cx="464820" cy="490314"/>
            <a:chOff x="762000" y="3243486"/>
            <a:chExt cx="464820" cy="490314"/>
          </a:xfrm>
        </p:grpSpPr>
        <p:sp>
          <p:nvSpPr>
            <p:cNvPr id="3" name="Rectangle 2"/>
            <p:cNvSpPr/>
            <p:nvPr/>
          </p:nvSpPr>
          <p:spPr>
            <a:xfrm>
              <a:off x="762000" y="3488642"/>
              <a:ext cx="228600" cy="245158"/>
            </a:xfrm>
            <a:prstGeom prst="rect">
              <a:avLst/>
            </a:prstGeom>
            <a:solidFill>
              <a:srgbClr val="FA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98220" y="3243486"/>
              <a:ext cx="228600" cy="49031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62000" y="3733800"/>
              <a:ext cx="46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452206" y="2788860"/>
            <a:ext cx="468630" cy="699783"/>
            <a:chOff x="872490" y="4329417"/>
            <a:chExt cx="468630" cy="699783"/>
          </a:xfrm>
        </p:grpSpPr>
        <p:sp>
          <p:nvSpPr>
            <p:cNvPr id="115" name="Rectangle 114"/>
            <p:cNvSpPr/>
            <p:nvPr/>
          </p:nvSpPr>
          <p:spPr>
            <a:xfrm>
              <a:off x="1112520" y="4329417"/>
              <a:ext cx="228600" cy="69978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872490" y="5029200"/>
              <a:ext cx="46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/>
          <p:nvPr/>
        </p:nvGrpSpPr>
        <p:grpSpPr>
          <a:xfrm>
            <a:off x="4621707" y="3516075"/>
            <a:ext cx="464820" cy="699783"/>
            <a:chOff x="796290" y="5433312"/>
            <a:chExt cx="464820" cy="699783"/>
          </a:xfrm>
        </p:grpSpPr>
        <p:sp>
          <p:nvSpPr>
            <p:cNvPr id="121" name="Rectangle 120"/>
            <p:cNvSpPr/>
            <p:nvPr/>
          </p:nvSpPr>
          <p:spPr>
            <a:xfrm>
              <a:off x="801624" y="5433312"/>
              <a:ext cx="228600" cy="699783"/>
            </a:xfrm>
            <a:prstGeom prst="rect">
              <a:avLst/>
            </a:prstGeom>
            <a:solidFill>
              <a:srgbClr val="FA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96290" y="6133095"/>
              <a:ext cx="46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Straight Connector 228"/>
          <p:cNvCxnSpPr>
            <a:stCxn id="62" idx="0"/>
          </p:cNvCxnSpPr>
          <p:nvPr/>
        </p:nvCxnSpPr>
        <p:spPr>
          <a:xfrm>
            <a:off x="6590457" y="3105778"/>
            <a:ext cx="836467" cy="38286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37" idx="4"/>
          </p:cNvCxnSpPr>
          <p:nvPr/>
        </p:nvCxnSpPr>
        <p:spPr>
          <a:xfrm flipH="1">
            <a:off x="4550374" y="4267200"/>
            <a:ext cx="71333" cy="38340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10" idx="0"/>
          </p:cNvCxnSpPr>
          <p:nvPr/>
        </p:nvCxnSpPr>
        <p:spPr>
          <a:xfrm flipH="1">
            <a:off x="2901793" y="1991518"/>
            <a:ext cx="322827" cy="4288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39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3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8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9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2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6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8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9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6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8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9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70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8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9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0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1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2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3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4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5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6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7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8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9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0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1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2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3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4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5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6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7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9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5857" y="1645173"/>
            <a:ext cx="5390506" cy="4167842"/>
            <a:chOff x="1985857" y="1645173"/>
            <a:chExt cx="5390506" cy="4167842"/>
          </a:xfrm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248623" y="2035193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2511394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1985857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237625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CD050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2639022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1985857" y="2838169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2376256" y="1645173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6205167" y="2035193"/>
              <a:ext cx="25526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6062519" y="2570512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460427" y="2241671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850826" y="2708166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6850826" y="2302850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6460427" y="2646986"/>
              <a:ext cx="26277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6723193" y="1905185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3367268" y="4627664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3224620" y="4979445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2901793" y="4535895"/>
              <a:ext cx="292801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819206" y="5017684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637544" y="4941210"/>
              <a:ext cx="300307" cy="305896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2541424" y="4696493"/>
              <a:ext cx="292801" cy="298251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3096992" y="5285341"/>
              <a:ext cx="300307" cy="298251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3224620" y="4168819"/>
              <a:ext cx="300307" cy="305896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6325289" y="2975823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CD050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7113592" y="2440504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3645049" y="5270046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4035448" y="4941210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4433357" y="5407700"/>
              <a:ext cx="255261" cy="267662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433357" y="5002389"/>
              <a:ext cx="255261" cy="267662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4035448" y="5338875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3975387" y="4428831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3577483" y="4314122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2"/>
            <p:cNvSpPr>
              <a:spLocks/>
            </p:cNvSpPr>
            <p:nvPr/>
          </p:nvSpPr>
          <p:spPr bwMode="auto">
            <a:xfrm>
              <a:off x="4418342" y="4650608"/>
              <a:ext cx="255261" cy="26001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762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3840249" y="4711788"/>
              <a:ext cx="262771" cy="267662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4"/>
            <p:cNvSpPr>
              <a:spLocks/>
            </p:cNvSpPr>
            <p:nvPr/>
          </p:nvSpPr>
          <p:spPr bwMode="auto">
            <a:xfrm>
              <a:off x="5777227" y="463531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5912365" y="498709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6"/>
            <p:cNvSpPr>
              <a:spLocks/>
            </p:cNvSpPr>
            <p:nvPr/>
          </p:nvSpPr>
          <p:spPr bwMode="auto">
            <a:xfrm>
              <a:off x="5191629" y="4314122"/>
              <a:ext cx="300307" cy="298251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325289" y="502532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5506951" y="4948855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175136" y="4574134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5784737" y="5315931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5912365" y="4176469"/>
              <a:ext cx="300307" cy="305896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5536982" y="5285341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5146583" y="4948855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4823756" y="5285341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/>
            <p:cNvSpPr>
              <a:spLocks/>
            </p:cNvSpPr>
            <p:nvPr/>
          </p:nvSpPr>
          <p:spPr bwMode="auto">
            <a:xfrm>
              <a:off x="4748679" y="4887676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5146583" y="5354170"/>
              <a:ext cx="262771" cy="26766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5409354" y="5545353"/>
              <a:ext cx="262771" cy="26766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/>
            <p:cNvSpPr>
              <a:spLocks/>
            </p:cNvSpPr>
            <p:nvPr/>
          </p:nvSpPr>
          <p:spPr bwMode="auto">
            <a:xfrm>
              <a:off x="5597043" y="4329417"/>
              <a:ext cx="262771" cy="260012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/>
            <p:cNvSpPr>
              <a:spLocks/>
            </p:cNvSpPr>
            <p:nvPr/>
          </p:nvSpPr>
          <p:spPr bwMode="auto">
            <a:xfrm>
              <a:off x="4823756" y="4558839"/>
              <a:ext cx="26277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/>
            <p:cNvSpPr>
              <a:spLocks/>
            </p:cNvSpPr>
            <p:nvPr/>
          </p:nvSpPr>
          <p:spPr bwMode="auto">
            <a:xfrm>
              <a:off x="5341782" y="4719433"/>
              <a:ext cx="255261" cy="267662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372479" y="2707313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6327686" y="2976562"/>
              <a:ext cx="262771" cy="267662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762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386369" y="2776992"/>
            <a:ext cx="4093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Compute the Expected Error (EE) for each </a:t>
            </a:r>
            <a:r>
              <a:rPr lang="en-GB" sz="2800" dirty="0" err="1" smtClean="0">
                <a:solidFill>
                  <a:srgbClr val="FFC000"/>
                </a:solidFill>
              </a:rPr>
              <a:t>unlabled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datapoint</a:t>
            </a:r>
            <a:endParaRPr lang="en-GB" sz="2800" dirty="0" smtClean="0">
              <a:solidFill>
                <a:srgbClr val="FFC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66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7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8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69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70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25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26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27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28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29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0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1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2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3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4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35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6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7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8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39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0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1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2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3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4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45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6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7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8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49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0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1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2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3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4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255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6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7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8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59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0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1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2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3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4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5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6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7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8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69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70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271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975312" y="1650334"/>
            <a:ext cx="5401356" cy="4139850"/>
            <a:chOff x="1990044" y="1651350"/>
            <a:chExt cx="5401356" cy="4139850"/>
          </a:xfrm>
        </p:grpSpPr>
        <p:grpSp>
          <p:nvGrpSpPr>
            <p:cNvPr id="172" name="Group 171"/>
            <p:cNvGrpSpPr/>
            <p:nvPr/>
          </p:nvGrpSpPr>
          <p:grpSpPr>
            <a:xfrm>
              <a:off x="1990044" y="1651350"/>
              <a:ext cx="5401356" cy="4139850"/>
              <a:chOff x="1975007" y="1663542"/>
              <a:chExt cx="5401356" cy="4139850"/>
            </a:xfrm>
          </p:grpSpPr>
          <p:sp>
            <p:nvSpPr>
              <p:cNvPr id="174" name="Freeform 57"/>
              <p:cNvSpPr>
                <a:spLocks/>
              </p:cNvSpPr>
              <p:nvPr/>
            </p:nvSpPr>
            <p:spPr bwMode="auto">
              <a:xfrm>
                <a:off x="6205167" y="2035193"/>
                <a:ext cx="25526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8"/>
              <p:cNvSpPr>
                <a:spLocks/>
              </p:cNvSpPr>
              <p:nvPr/>
            </p:nvSpPr>
            <p:spPr bwMode="auto">
              <a:xfrm>
                <a:off x="6062519" y="257051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9"/>
              <p:cNvSpPr>
                <a:spLocks/>
              </p:cNvSpPr>
              <p:nvPr/>
            </p:nvSpPr>
            <p:spPr bwMode="auto">
              <a:xfrm>
                <a:off x="6460427" y="2241671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60"/>
              <p:cNvSpPr>
                <a:spLocks/>
              </p:cNvSpPr>
              <p:nvPr/>
            </p:nvSpPr>
            <p:spPr bwMode="auto">
              <a:xfrm>
                <a:off x="6850826" y="2708166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61"/>
              <p:cNvSpPr>
                <a:spLocks/>
              </p:cNvSpPr>
              <p:nvPr/>
            </p:nvSpPr>
            <p:spPr bwMode="auto">
              <a:xfrm>
                <a:off x="6850826" y="2302850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62"/>
              <p:cNvSpPr>
                <a:spLocks/>
              </p:cNvSpPr>
              <p:nvPr/>
            </p:nvSpPr>
            <p:spPr bwMode="auto">
              <a:xfrm>
                <a:off x="6460427" y="2646986"/>
                <a:ext cx="262771" cy="26001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63"/>
              <p:cNvSpPr>
                <a:spLocks/>
              </p:cNvSpPr>
              <p:nvPr/>
            </p:nvSpPr>
            <p:spPr bwMode="auto">
              <a:xfrm>
                <a:off x="6723193" y="1905185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73"/>
              <p:cNvSpPr>
                <a:spLocks/>
              </p:cNvSpPr>
              <p:nvPr/>
            </p:nvSpPr>
            <p:spPr bwMode="auto">
              <a:xfrm>
                <a:off x="7113592" y="2440504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0"/>
              <p:cNvSpPr>
                <a:spLocks/>
              </p:cNvSpPr>
              <p:nvPr/>
            </p:nvSpPr>
            <p:spPr bwMode="auto">
              <a:xfrm>
                <a:off x="2237773" y="205356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51"/>
              <p:cNvSpPr>
                <a:spLocks/>
              </p:cNvSpPr>
              <p:nvPr/>
            </p:nvSpPr>
            <p:spPr bwMode="auto">
              <a:xfrm>
                <a:off x="2500544" y="2321219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52"/>
              <p:cNvSpPr>
                <a:spLocks/>
              </p:cNvSpPr>
              <p:nvPr/>
            </p:nvSpPr>
            <p:spPr bwMode="auto">
              <a:xfrm>
                <a:off x="1975007" y="2458873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auto">
              <a:xfrm>
                <a:off x="2628172" y="1923554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auto">
              <a:xfrm>
                <a:off x="1975007" y="2856538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auto">
              <a:xfrm>
                <a:off x="2365406" y="1663542"/>
                <a:ext cx="262771" cy="26001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53"/>
              <p:cNvSpPr>
                <a:spLocks/>
              </p:cNvSpPr>
              <p:nvPr/>
            </p:nvSpPr>
            <p:spPr bwMode="auto">
              <a:xfrm>
                <a:off x="2361629" y="2725682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4"/>
              <p:cNvSpPr>
                <a:spLocks/>
              </p:cNvSpPr>
              <p:nvPr/>
            </p:nvSpPr>
            <p:spPr bwMode="auto">
              <a:xfrm>
                <a:off x="3358732" y="4618041"/>
                <a:ext cx="300307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0 w 33"/>
                  <a:gd name="T7" fmla="*/ 3 h 33"/>
                  <a:gd name="T8" fmla="*/ 29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4" y="33"/>
                      <a:pt x="6" y="29"/>
                      <a:pt x="3" y="22"/>
                    </a:cubicBezTo>
                    <a:cubicBezTo>
                      <a:pt x="0" y="15"/>
                      <a:pt x="3" y="6"/>
                      <a:pt x="10" y="3"/>
                    </a:cubicBezTo>
                    <a:cubicBezTo>
                      <a:pt x="18" y="0"/>
                      <a:pt x="26" y="3"/>
                      <a:pt x="29" y="11"/>
                    </a:cubicBezTo>
                    <a:cubicBezTo>
                      <a:pt x="33" y="18"/>
                      <a:pt x="29" y="26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5"/>
              <p:cNvSpPr>
                <a:spLocks/>
              </p:cNvSpPr>
              <p:nvPr/>
            </p:nvSpPr>
            <p:spPr bwMode="auto">
              <a:xfrm>
                <a:off x="3216084" y="4969822"/>
                <a:ext cx="300307" cy="305896"/>
              </a:xfrm>
              <a:custGeom>
                <a:avLst/>
                <a:gdLst>
                  <a:gd name="T0" fmla="*/ 23 w 33"/>
                  <a:gd name="T1" fmla="*/ 30 h 33"/>
                  <a:gd name="T2" fmla="*/ 23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3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3" y="30"/>
                    </a:moveTo>
                    <a:lnTo>
                      <a:pt x="23" y="30"/>
                    </a:lnTo>
                    <a:cubicBezTo>
                      <a:pt x="15" y="33"/>
                      <a:pt x="7" y="29"/>
                      <a:pt x="3" y="22"/>
                    </a:cubicBezTo>
                    <a:cubicBezTo>
                      <a:pt x="0" y="15"/>
                      <a:pt x="4" y="6"/>
                      <a:pt x="11" y="3"/>
                    </a:cubicBezTo>
                    <a:cubicBezTo>
                      <a:pt x="18" y="0"/>
                      <a:pt x="27" y="3"/>
                      <a:pt x="30" y="11"/>
                    </a:cubicBezTo>
                    <a:cubicBezTo>
                      <a:pt x="33" y="18"/>
                      <a:pt x="30" y="27"/>
                      <a:pt x="23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6"/>
              <p:cNvSpPr>
                <a:spLocks/>
              </p:cNvSpPr>
              <p:nvPr/>
            </p:nvSpPr>
            <p:spPr bwMode="auto">
              <a:xfrm>
                <a:off x="2893257" y="4526272"/>
                <a:ext cx="292801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7" y="30"/>
                      <a:pt x="3" y="22"/>
                    </a:cubicBezTo>
                    <a:cubicBezTo>
                      <a:pt x="0" y="15"/>
                      <a:pt x="4" y="7"/>
                      <a:pt x="11" y="3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8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7"/>
              <p:cNvSpPr>
                <a:spLocks/>
              </p:cNvSpPr>
              <p:nvPr/>
            </p:nvSpPr>
            <p:spPr bwMode="auto">
              <a:xfrm>
                <a:off x="2810670" y="5008061"/>
                <a:ext cx="300307" cy="298251"/>
              </a:xfrm>
              <a:custGeom>
                <a:avLst/>
                <a:gdLst>
                  <a:gd name="T0" fmla="*/ 22 w 33"/>
                  <a:gd name="T1" fmla="*/ 29 h 33"/>
                  <a:gd name="T2" fmla="*/ 22 w 33"/>
                  <a:gd name="T3" fmla="*/ 29 h 33"/>
                  <a:gd name="T4" fmla="*/ 3 w 33"/>
                  <a:gd name="T5" fmla="*/ 22 h 33"/>
                  <a:gd name="T6" fmla="*/ 10 w 33"/>
                  <a:gd name="T7" fmla="*/ 3 h 33"/>
                  <a:gd name="T8" fmla="*/ 29 w 33"/>
                  <a:gd name="T9" fmla="*/ 10 h 33"/>
                  <a:gd name="T10" fmla="*/ 22 w 3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29"/>
                    </a:moveTo>
                    <a:lnTo>
                      <a:pt x="22" y="29"/>
                    </a:lnTo>
                    <a:cubicBezTo>
                      <a:pt x="14" y="33"/>
                      <a:pt x="6" y="29"/>
                      <a:pt x="3" y="22"/>
                    </a:cubicBezTo>
                    <a:cubicBezTo>
                      <a:pt x="0" y="14"/>
                      <a:pt x="3" y="6"/>
                      <a:pt x="10" y="3"/>
                    </a:cubicBezTo>
                    <a:cubicBezTo>
                      <a:pt x="18" y="0"/>
                      <a:pt x="26" y="3"/>
                      <a:pt x="29" y="10"/>
                    </a:cubicBezTo>
                    <a:cubicBezTo>
                      <a:pt x="33" y="18"/>
                      <a:pt x="29" y="26"/>
                      <a:pt x="22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68"/>
              <p:cNvSpPr>
                <a:spLocks/>
              </p:cNvSpPr>
              <p:nvPr/>
            </p:nvSpPr>
            <p:spPr bwMode="auto">
              <a:xfrm>
                <a:off x="3629008" y="4931587"/>
                <a:ext cx="300307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6" y="30"/>
                      <a:pt x="3" y="22"/>
                    </a:cubicBezTo>
                    <a:cubicBezTo>
                      <a:pt x="0" y="15"/>
                      <a:pt x="3" y="6"/>
                      <a:pt x="11" y="3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8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69"/>
              <p:cNvSpPr>
                <a:spLocks/>
              </p:cNvSpPr>
              <p:nvPr/>
            </p:nvSpPr>
            <p:spPr bwMode="auto">
              <a:xfrm>
                <a:off x="2532888" y="4686870"/>
                <a:ext cx="292801" cy="298251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3 h 33"/>
                  <a:gd name="T6" fmla="*/ 11 w 33"/>
                  <a:gd name="T7" fmla="*/ 4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7" y="30"/>
                      <a:pt x="3" y="23"/>
                    </a:cubicBezTo>
                    <a:cubicBezTo>
                      <a:pt x="0" y="15"/>
                      <a:pt x="4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9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70"/>
              <p:cNvSpPr>
                <a:spLocks/>
              </p:cNvSpPr>
              <p:nvPr/>
            </p:nvSpPr>
            <p:spPr bwMode="auto">
              <a:xfrm>
                <a:off x="3088456" y="5275718"/>
                <a:ext cx="300307" cy="298251"/>
              </a:xfrm>
              <a:custGeom>
                <a:avLst/>
                <a:gdLst>
                  <a:gd name="T0" fmla="*/ 22 w 33"/>
                  <a:gd name="T1" fmla="*/ 29 h 33"/>
                  <a:gd name="T2" fmla="*/ 22 w 33"/>
                  <a:gd name="T3" fmla="*/ 29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0 h 33"/>
                  <a:gd name="T10" fmla="*/ 22 w 3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29"/>
                    </a:moveTo>
                    <a:lnTo>
                      <a:pt x="22" y="29"/>
                    </a:lnTo>
                    <a:cubicBezTo>
                      <a:pt x="15" y="33"/>
                      <a:pt x="6" y="29"/>
                      <a:pt x="3" y="22"/>
                    </a:cubicBezTo>
                    <a:cubicBezTo>
                      <a:pt x="0" y="14"/>
                      <a:pt x="3" y="6"/>
                      <a:pt x="11" y="3"/>
                    </a:cubicBezTo>
                    <a:cubicBezTo>
                      <a:pt x="18" y="0"/>
                      <a:pt x="26" y="3"/>
                      <a:pt x="30" y="10"/>
                    </a:cubicBezTo>
                    <a:cubicBezTo>
                      <a:pt x="33" y="18"/>
                      <a:pt x="29" y="26"/>
                      <a:pt x="22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71"/>
              <p:cNvSpPr>
                <a:spLocks/>
              </p:cNvSpPr>
              <p:nvPr/>
            </p:nvSpPr>
            <p:spPr bwMode="auto">
              <a:xfrm>
                <a:off x="3216084" y="4159196"/>
                <a:ext cx="300307" cy="305896"/>
              </a:xfrm>
              <a:custGeom>
                <a:avLst/>
                <a:gdLst>
                  <a:gd name="T0" fmla="*/ 23 w 33"/>
                  <a:gd name="T1" fmla="*/ 30 h 33"/>
                  <a:gd name="T2" fmla="*/ 23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3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3" y="30"/>
                    </a:moveTo>
                    <a:lnTo>
                      <a:pt x="23" y="30"/>
                    </a:lnTo>
                    <a:cubicBezTo>
                      <a:pt x="15" y="33"/>
                      <a:pt x="7" y="29"/>
                      <a:pt x="3" y="22"/>
                    </a:cubicBezTo>
                    <a:cubicBezTo>
                      <a:pt x="0" y="15"/>
                      <a:pt x="4" y="6"/>
                      <a:pt x="11" y="3"/>
                    </a:cubicBezTo>
                    <a:cubicBezTo>
                      <a:pt x="18" y="0"/>
                      <a:pt x="27" y="3"/>
                      <a:pt x="30" y="11"/>
                    </a:cubicBezTo>
                    <a:cubicBezTo>
                      <a:pt x="33" y="18"/>
                      <a:pt x="30" y="26"/>
                      <a:pt x="23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74"/>
              <p:cNvSpPr>
                <a:spLocks/>
              </p:cNvSpPr>
              <p:nvPr/>
            </p:nvSpPr>
            <p:spPr bwMode="auto">
              <a:xfrm>
                <a:off x="3636513" y="5260423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75"/>
              <p:cNvSpPr>
                <a:spLocks/>
              </p:cNvSpPr>
              <p:nvPr/>
            </p:nvSpPr>
            <p:spPr bwMode="auto">
              <a:xfrm>
                <a:off x="4026912" y="4931587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76"/>
              <p:cNvSpPr>
                <a:spLocks/>
              </p:cNvSpPr>
              <p:nvPr/>
            </p:nvSpPr>
            <p:spPr bwMode="auto">
              <a:xfrm>
                <a:off x="4424821" y="5398077"/>
                <a:ext cx="255261" cy="267662"/>
              </a:xfrm>
              <a:custGeom>
                <a:avLst/>
                <a:gdLst>
                  <a:gd name="T0" fmla="*/ 28 w 28"/>
                  <a:gd name="T1" fmla="*/ 14 h 29"/>
                  <a:gd name="T2" fmla="*/ 28 w 28"/>
                  <a:gd name="T3" fmla="*/ 14 h 29"/>
                  <a:gd name="T4" fmla="*/ 14 w 28"/>
                  <a:gd name="T5" fmla="*/ 29 h 29"/>
                  <a:gd name="T6" fmla="*/ 0 w 28"/>
                  <a:gd name="T7" fmla="*/ 14 h 29"/>
                  <a:gd name="T8" fmla="*/ 14 w 28"/>
                  <a:gd name="T9" fmla="*/ 0 h 29"/>
                  <a:gd name="T10" fmla="*/ 28 w 28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8" y="14"/>
                    </a:moveTo>
                    <a:lnTo>
                      <a:pt x="28" y="14"/>
                    </a:lnTo>
                    <a:cubicBezTo>
                      <a:pt x="28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77"/>
              <p:cNvSpPr>
                <a:spLocks/>
              </p:cNvSpPr>
              <p:nvPr/>
            </p:nvSpPr>
            <p:spPr bwMode="auto">
              <a:xfrm>
                <a:off x="4424821" y="4992766"/>
                <a:ext cx="255261" cy="267662"/>
              </a:xfrm>
              <a:custGeom>
                <a:avLst/>
                <a:gdLst>
                  <a:gd name="T0" fmla="*/ 28 w 28"/>
                  <a:gd name="T1" fmla="*/ 15 h 29"/>
                  <a:gd name="T2" fmla="*/ 28 w 28"/>
                  <a:gd name="T3" fmla="*/ 15 h 29"/>
                  <a:gd name="T4" fmla="*/ 14 w 28"/>
                  <a:gd name="T5" fmla="*/ 29 h 29"/>
                  <a:gd name="T6" fmla="*/ 0 w 28"/>
                  <a:gd name="T7" fmla="*/ 15 h 29"/>
                  <a:gd name="T8" fmla="*/ 14 w 28"/>
                  <a:gd name="T9" fmla="*/ 0 h 29"/>
                  <a:gd name="T10" fmla="*/ 28 w 28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8" y="15"/>
                    </a:moveTo>
                    <a:lnTo>
                      <a:pt x="28" y="15"/>
                    </a:lnTo>
                    <a:cubicBezTo>
                      <a:pt x="28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78"/>
              <p:cNvSpPr>
                <a:spLocks/>
              </p:cNvSpPr>
              <p:nvPr/>
            </p:nvSpPr>
            <p:spPr bwMode="auto">
              <a:xfrm>
                <a:off x="4026912" y="532925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79"/>
              <p:cNvSpPr>
                <a:spLocks/>
              </p:cNvSpPr>
              <p:nvPr/>
            </p:nvSpPr>
            <p:spPr bwMode="auto">
              <a:xfrm>
                <a:off x="3966851" y="4419208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80"/>
              <p:cNvSpPr>
                <a:spLocks/>
              </p:cNvSpPr>
              <p:nvPr/>
            </p:nvSpPr>
            <p:spPr bwMode="auto">
              <a:xfrm>
                <a:off x="3568947" y="4304499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83"/>
              <p:cNvSpPr>
                <a:spLocks/>
              </p:cNvSpPr>
              <p:nvPr/>
            </p:nvSpPr>
            <p:spPr bwMode="auto">
              <a:xfrm>
                <a:off x="3831713" y="4702165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84"/>
              <p:cNvSpPr>
                <a:spLocks/>
              </p:cNvSpPr>
              <p:nvPr/>
            </p:nvSpPr>
            <p:spPr bwMode="auto">
              <a:xfrm>
                <a:off x="5768691" y="462569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2" y="3"/>
                    </a:cubicBezTo>
                    <a:cubicBezTo>
                      <a:pt x="15" y="0"/>
                      <a:pt x="7" y="3"/>
                      <a:pt x="3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85"/>
              <p:cNvSpPr>
                <a:spLocks/>
              </p:cNvSpPr>
              <p:nvPr/>
            </p:nvSpPr>
            <p:spPr bwMode="auto">
              <a:xfrm>
                <a:off x="5903829" y="497747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4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86"/>
              <p:cNvSpPr>
                <a:spLocks/>
              </p:cNvSpPr>
              <p:nvPr/>
            </p:nvSpPr>
            <p:spPr bwMode="auto">
              <a:xfrm>
                <a:off x="5183093" y="4304499"/>
                <a:ext cx="300307" cy="298251"/>
              </a:xfrm>
              <a:custGeom>
                <a:avLst/>
                <a:gdLst>
                  <a:gd name="T0" fmla="*/ 11 w 33"/>
                  <a:gd name="T1" fmla="*/ 29 h 32"/>
                  <a:gd name="T2" fmla="*/ 11 w 33"/>
                  <a:gd name="T3" fmla="*/ 29 h 32"/>
                  <a:gd name="T4" fmla="*/ 30 w 33"/>
                  <a:gd name="T5" fmla="*/ 22 h 32"/>
                  <a:gd name="T6" fmla="*/ 22 w 33"/>
                  <a:gd name="T7" fmla="*/ 3 h 32"/>
                  <a:gd name="T8" fmla="*/ 3 w 33"/>
                  <a:gd name="T9" fmla="*/ 10 h 32"/>
                  <a:gd name="T10" fmla="*/ 11 w 33"/>
                  <a:gd name="T1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2">
                    <a:moveTo>
                      <a:pt x="11" y="29"/>
                    </a:moveTo>
                    <a:lnTo>
                      <a:pt x="11" y="29"/>
                    </a:lnTo>
                    <a:cubicBezTo>
                      <a:pt x="18" y="32"/>
                      <a:pt x="27" y="29"/>
                      <a:pt x="30" y="22"/>
                    </a:cubicBezTo>
                    <a:cubicBezTo>
                      <a:pt x="33" y="14"/>
                      <a:pt x="30" y="6"/>
                      <a:pt x="22" y="3"/>
                    </a:cubicBezTo>
                    <a:cubicBezTo>
                      <a:pt x="15" y="0"/>
                      <a:pt x="6" y="3"/>
                      <a:pt x="3" y="10"/>
                    </a:cubicBezTo>
                    <a:cubicBezTo>
                      <a:pt x="0" y="18"/>
                      <a:pt x="3" y="26"/>
                      <a:pt x="11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87"/>
              <p:cNvSpPr>
                <a:spLocks/>
              </p:cNvSpPr>
              <p:nvPr/>
            </p:nvSpPr>
            <p:spPr bwMode="auto">
              <a:xfrm>
                <a:off x="6316753" y="5015706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29"/>
                      <a:pt x="30" y="22"/>
                    </a:cubicBezTo>
                    <a:cubicBezTo>
                      <a:pt x="33" y="15"/>
                      <a:pt x="30" y="6"/>
                      <a:pt x="22" y="3"/>
                    </a:cubicBezTo>
                    <a:cubicBezTo>
                      <a:pt x="15" y="0"/>
                      <a:pt x="6" y="3"/>
                      <a:pt x="3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88"/>
              <p:cNvSpPr>
                <a:spLocks/>
              </p:cNvSpPr>
              <p:nvPr/>
            </p:nvSpPr>
            <p:spPr bwMode="auto">
              <a:xfrm>
                <a:off x="5498415" y="4939232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6" y="30"/>
                      <a:pt x="30" y="22"/>
                    </a:cubicBezTo>
                    <a:cubicBezTo>
                      <a:pt x="33" y="15"/>
                      <a:pt x="29" y="7"/>
                      <a:pt x="22" y="3"/>
                    </a:cubicBezTo>
                    <a:cubicBezTo>
                      <a:pt x="15" y="0"/>
                      <a:pt x="6" y="4"/>
                      <a:pt x="3" y="11"/>
                    </a:cubicBezTo>
                    <a:cubicBezTo>
                      <a:pt x="0" y="18"/>
                      <a:pt x="3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89"/>
              <p:cNvSpPr>
                <a:spLocks/>
              </p:cNvSpPr>
              <p:nvPr/>
            </p:nvSpPr>
            <p:spPr bwMode="auto">
              <a:xfrm>
                <a:off x="6166600" y="456451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4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90"/>
              <p:cNvSpPr>
                <a:spLocks/>
              </p:cNvSpPr>
              <p:nvPr/>
            </p:nvSpPr>
            <p:spPr bwMode="auto">
              <a:xfrm>
                <a:off x="5776201" y="5306308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3 h 33"/>
                  <a:gd name="T6" fmla="*/ 22 w 33"/>
                  <a:gd name="T7" fmla="*/ 4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30"/>
                      <a:pt x="30" y="23"/>
                    </a:cubicBezTo>
                    <a:cubicBezTo>
                      <a:pt x="33" y="15"/>
                      <a:pt x="30" y="7"/>
                      <a:pt x="22" y="4"/>
                    </a:cubicBezTo>
                    <a:cubicBezTo>
                      <a:pt x="15" y="0"/>
                      <a:pt x="6" y="4"/>
                      <a:pt x="3" y="11"/>
                    </a:cubicBezTo>
                    <a:cubicBezTo>
                      <a:pt x="0" y="19"/>
                      <a:pt x="3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91"/>
              <p:cNvSpPr>
                <a:spLocks/>
              </p:cNvSpPr>
              <p:nvPr/>
            </p:nvSpPr>
            <p:spPr bwMode="auto">
              <a:xfrm>
                <a:off x="5903829" y="4166846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3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93"/>
              <p:cNvSpPr>
                <a:spLocks/>
              </p:cNvSpPr>
              <p:nvPr/>
            </p:nvSpPr>
            <p:spPr bwMode="auto">
              <a:xfrm>
                <a:off x="5138047" y="4939232"/>
                <a:ext cx="262771" cy="26766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94"/>
              <p:cNvSpPr>
                <a:spLocks/>
              </p:cNvSpPr>
              <p:nvPr/>
            </p:nvSpPr>
            <p:spPr bwMode="auto">
              <a:xfrm>
                <a:off x="4815220" y="5275718"/>
                <a:ext cx="262771" cy="26001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95"/>
              <p:cNvSpPr>
                <a:spLocks/>
              </p:cNvSpPr>
              <p:nvPr/>
            </p:nvSpPr>
            <p:spPr bwMode="auto">
              <a:xfrm>
                <a:off x="4740143" y="4878053"/>
                <a:ext cx="262771" cy="26766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96"/>
              <p:cNvSpPr>
                <a:spLocks/>
              </p:cNvSpPr>
              <p:nvPr/>
            </p:nvSpPr>
            <p:spPr bwMode="auto">
              <a:xfrm>
                <a:off x="5138047" y="5344547"/>
                <a:ext cx="262771" cy="26766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97"/>
              <p:cNvSpPr>
                <a:spLocks/>
              </p:cNvSpPr>
              <p:nvPr/>
            </p:nvSpPr>
            <p:spPr bwMode="auto">
              <a:xfrm>
                <a:off x="5400818" y="5535730"/>
                <a:ext cx="262771" cy="26766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98"/>
              <p:cNvSpPr>
                <a:spLocks/>
              </p:cNvSpPr>
              <p:nvPr/>
            </p:nvSpPr>
            <p:spPr bwMode="auto">
              <a:xfrm>
                <a:off x="5588507" y="4319794"/>
                <a:ext cx="262771" cy="26001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99"/>
              <p:cNvSpPr>
                <a:spLocks/>
              </p:cNvSpPr>
              <p:nvPr/>
            </p:nvSpPr>
            <p:spPr bwMode="auto">
              <a:xfrm>
                <a:off x="4815220" y="4549216"/>
                <a:ext cx="262771" cy="26001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100"/>
              <p:cNvSpPr>
                <a:spLocks/>
              </p:cNvSpPr>
              <p:nvPr/>
            </p:nvSpPr>
            <p:spPr bwMode="auto">
              <a:xfrm>
                <a:off x="5333246" y="4709810"/>
                <a:ext cx="255261" cy="267662"/>
              </a:xfrm>
              <a:custGeom>
                <a:avLst/>
                <a:gdLst>
                  <a:gd name="T0" fmla="*/ 0 w 28"/>
                  <a:gd name="T1" fmla="*/ 15 h 29"/>
                  <a:gd name="T2" fmla="*/ 0 w 28"/>
                  <a:gd name="T3" fmla="*/ 15 h 29"/>
                  <a:gd name="T4" fmla="*/ 14 w 28"/>
                  <a:gd name="T5" fmla="*/ 29 h 29"/>
                  <a:gd name="T6" fmla="*/ 28 w 28"/>
                  <a:gd name="T7" fmla="*/ 15 h 29"/>
                  <a:gd name="T8" fmla="*/ 14 w 28"/>
                  <a:gd name="T9" fmla="*/ 0 h 29"/>
                  <a:gd name="T10" fmla="*/ 0 w 28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8" y="23"/>
                      <a:pt x="28" y="15"/>
                    </a:cubicBezTo>
                    <a:cubicBezTo>
                      <a:pt x="28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3" name="Freeform 92"/>
            <p:cNvSpPr>
              <a:spLocks/>
            </p:cNvSpPr>
            <p:nvPr/>
          </p:nvSpPr>
          <p:spPr bwMode="auto">
            <a:xfrm>
              <a:off x="5535939" y="5278120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571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Acquiring Annotations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</a:t>
            </a:r>
            <a:r>
              <a:rPr lang="en-GB" sz="1200" dirty="0" smtClean="0"/>
              <a:t>www.flickr.com/photos/usnavy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69180" y="47244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</a:t>
            </a:r>
            <a:r>
              <a:rPr lang="en-GB" sz="1200" dirty="0" smtClean="0"/>
              <a:t>www.flickr.com/photos/rdecom</a:t>
            </a:r>
            <a:endParaRPr lang="en-GB" sz="1200" dirty="0"/>
          </a:p>
        </p:txBody>
      </p:sp>
      <p:pic>
        <p:nvPicPr>
          <p:cNvPr id="8" name="Picture 4" descr="C:\Users\localadmin\Dropbox\docs\Presentations\active_learning_cvpr_2014\7222825892_e39ff654f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45970"/>
            <a:ext cx="3992836" cy="26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localadmin\Dropbox\docs\Presentations\active_learning_cvpr_2014\5518035282_b90aa410cb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791000" cy="26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localadmin\Dropbox\docs\Presentations\active_learning_cvpr_2014\tu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74" y="3853726"/>
            <a:ext cx="2041526" cy="9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1641157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Crowdsourcing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0180" y="1553527"/>
            <a:ext cx="335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Specialized  Knowledge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9980" y="5105400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C000"/>
                </a:solidFill>
              </a:rPr>
              <a:t>Expert time is valuable! </a:t>
            </a:r>
            <a:endParaRPr lang="en-GB" sz="2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8CD050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8CD050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815151" y="2537666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Hypothesize label 1 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4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0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1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3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8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9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2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3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0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3886" y="3355571"/>
            <a:ext cx="263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A8282"/>
                </a:solidFill>
              </a:rPr>
              <a:t>Class 1 </a:t>
            </a:r>
            <a:r>
              <a:rPr lang="en-GB" sz="2600" b="1" dirty="0">
                <a:solidFill>
                  <a:srgbClr val="FFC000"/>
                </a:solidFill>
              </a:rPr>
              <a:t> </a:t>
            </a:r>
            <a:r>
              <a:rPr lang="en-GB" sz="2600" b="1" dirty="0" smtClean="0">
                <a:solidFill>
                  <a:srgbClr val="FFC000"/>
                </a:solidFill>
              </a:rPr>
              <a:t>  </a:t>
            </a:r>
            <a:r>
              <a:rPr lang="en-GB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 2</a:t>
            </a:r>
            <a:endParaRPr lang="en-GB" sz="2600" b="1" dirty="0">
              <a:solidFill>
                <a:srgbClr val="FA828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55356" y="3805672"/>
            <a:ext cx="8258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815151" y="2537666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Update model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4" name="Arc 3"/>
          <p:cNvSpPr/>
          <p:nvPr/>
        </p:nvSpPr>
        <p:spPr>
          <a:xfrm flipH="1" flipV="1">
            <a:off x="5269417" y="-445908"/>
            <a:ext cx="4621203" cy="4514489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815151" y="2537666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Hypothesize label 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003886" y="3355571"/>
            <a:ext cx="263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A8282"/>
                </a:solidFill>
              </a:rPr>
              <a:t>Class 1 </a:t>
            </a:r>
            <a:r>
              <a:rPr lang="en-GB" sz="2600" b="1" dirty="0">
                <a:solidFill>
                  <a:srgbClr val="FFC000"/>
                </a:solidFill>
              </a:rPr>
              <a:t> </a:t>
            </a:r>
            <a:r>
              <a:rPr lang="en-GB" sz="2600" b="1" dirty="0" smtClean="0">
                <a:solidFill>
                  <a:srgbClr val="FFC000"/>
                </a:solidFill>
              </a:rPr>
              <a:t>  </a:t>
            </a:r>
            <a:r>
              <a:rPr lang="en-GB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 2</a:t>
            </a:r>
            <a:endParaRPr lang="en-GB" sz="2600" b="1" dirty="0">
              <a:solidFill>
                <a:srgbClr val="FA8282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362200" y="3805672"/>
            <a:ext cx="8258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815151" y="2537666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Update model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3" name="Arc 112"/>
          <p:cNvSpPr/>
          <p:nvPr/>
        </p:nvSpPr>
        <p:spPr>
          <a:xfrm rot="19135264" flipH="1" flipV="1">
            <a:off x="230175" y="-4583170"/>
            <a:ext cx="9187162" cy="8516855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72479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815151" y="2537666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Compute EE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3462149" y="3690167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Hypothesize label 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3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3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3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003886" y="3355571"/>
            <a:ext cx="263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A8282"/>
                </a:solidFill>
              </a:rPr>
              <a:t>Class 1 </a:t>
            </a:r>
            <a:r>
              <a:rPr lang="en-GB" sz="2600" b="1" dirty="0">
                <a:solidFill>
                  <a:srgbClr val="FFC000"/>
                </a:solidFill>
              </a:rPr>
              <a:t> </a:t>
            </a:r>
            <a:r>
              <a:rPr lang="en-GB" sz="2600" b="1" dirty="0" smtClean="0">
                <a:solidFill>
                  <a:srgbClr val="FFC000"/>
                </a:solidFill>
              </a:rPr>
              <a:t>  </a:t>
            </a:r>
            <a:r>
              <a:rPr lang="en-GB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 2</a:t>
            </a:r>
            <a:endParaRPr lang="en-GB" sz="2600" b="1" dirty="0">
              <a:solidFill>
                <a:srgbClr val="FA8282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155356" y="3805672"/>
            <a:ext cx="8258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1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3462149" y="3690167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Update model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2" name="Arc 111"/>
          <p:cNvSpPr/>
          <p:nvPr/>
        </p:nvSpPr>
        <p:spPr>
          <a:xfrm flipH="1" flipV="1">
            <a:off x="5269417" y="-445908"/>
            <a:ext cx="4621203" cy="4514489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3462149" y="3690167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Hypothesize label 2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03886" y="3355571"/>
            <a:ext cx="263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A8282"/>
                </a:solidFill>
              </a:rPr>
              <a:t>Class 1 </a:t>
            </a:r>
            <a:r>
              <a:rPr lang="en-GB" sz="2600" b="1" dirty="0">
                <a:solidFill>
                  <a:srgbClr val="FFC000"/>
                </a:solidFill>
              </a:rPr>
              <a:t> </a:t>
            </a:r>
            <a:r>
              <a:rPr lang="en-GB" sz="2600" b="1" dirty="0" smtClean="0">
                <a:solidFill>
                  <a:srgbClr val="FFC000"/>
                </a:solidFill>
              </a:rPr>
              <a:t>  </a:t>
            </a:r>
            <a:r>
              <a:rPr lang="en-GB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 2</a:t>
            </a:r>
            <a:endParaRPr lang="en-GB" sz="2600" b="1" dirty="0">
              <a:solidFill>
                <a:srgbClr val="FA8282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2374556" y="3805672"/>
            <a:ext cx="8258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3462149" y="3690167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Update Model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12" name="Arc 111"/>
          <p:cNvSpPr/>
          <p:nvPr/>
        </p:nvSpPr>
        <p:spPr>
          <a:xfrm rot="5400000" flipH="1" flipV="1">
            <a:off x="5554784" y="1209458"/>
            <a:ext cx="4621203" cy="8939452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0"/>
          <p:cNvSpPr>
            <a:spLocks/>
          </p:cNvSpPr>
          <p:nvPr/>
        </p:nvSpPr>
        <p:spPr bwMode="auto">
          <a:xfrm>
            <a:off x="2248623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11394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85857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625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9022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85857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6256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3462149" y="3690167"/>
            <a:ext cx="67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C000"/>
                </a:solidFill>
              </a:rPr>
              <a:t>?</a:t>
            </a:r>
            <a:endParaRPr lang="en-GB" sz="4200" b="1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489990" y="2596241"/>
            <a:ext cx="217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Compute EE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0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Active Learning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289560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Oracle </a:t>
            </a:r>
            <a:endParaRPr lang="en-GB" sz="2600" b="1" dirty="0"/>
          </a:p>
        </p:txBody>
      </p:sp>
      <p:sp>
        <p:nvSpPr>
          <p:cNvPr id="7" name="Curved Right Arrow 6"/>
          <p:cNvSpPr/>
          <p:nvPr/>
        </p:nvSpPr>
        <p:spPr>
          <a:xfrm flipV="1">
            <a:off x="1993200" y="1371600"/>
            <a:ext cx="1512000" cy="3600000"/>
          </a:xfrm>
          <a:prstGeom prst="curvedRightArrow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9038" y="6168044"/>
            <a:ext cx="2034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C000"/>
                </a:solidFill>
              </a:rPr>
              <a:t>AL Algorithm</a:t>
            </a:r>
            <a:endParaRPr lang="en-GB" sz="2600" b="1" dirty="0">
              <a:solidFill>
                <a:srgbClr val="FFC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35" y="4511040"/>
            <a:ext cx="1663730" cy="161313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4000" y="2740269"/>
            <a:ext cx="121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C000"/>
                </a:solidFill>
              </a:rPr>
              <a:t>User Query</a:t>
            </a:r>
            <a:endParaRPr lang="en-GB" sz="2600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2917957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Label</a:t>
            </a:r>
            <a:endParaRPr lang="en-GB" sz="2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897422" y="5428800"/>
            <a:ext cx="990600" cy="1066800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rved Right Arrow 19"/>
          <p:cNvSpPr/>
          <p:nvPr/>
        </p:nvSpPr>
        <p:spPr>
          <a:xfrm flipH="1">
            <a:off x="5562600" y="1581600"/>
            <a:ext cx="1512000" cy="3600000"/>
          </a:xfrm>
          <a:prstGeom prst="curvedRightArrow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8400" y="5493292"/>
            <a:ext cx="199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 smtClean="0">
                <a:solidFill>
                  <a:schemeClr val="accent3">
                    <a:lumMod val="75000"/>
                  </a:schemeClr>
                </a:solidFill>
              </a:rPr>
              <a:t>Unlabeled</a:t>
            </a:r>
            <a:endParaRPr lang="en-GB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Dataset</a:t>
            </a:r>
            <a:endParaRPr lang="en-GB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1031" idx="3"/>
            <a:endCxn id="12" idx="2"/>
          </p:cNvCxnSpPr>
          <p:nvPr/>
        </p:nvCxnSpPr>
        <p:spPr>
          <a:xfrm>
            <a:off x="5403865" y="5317607"/>
            <a:ext cx="493557" cy="644593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veg-einstein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100000" l="0" r="93506">
                        <a14:foregroundMark x1="79459" y1="77424" x2="77035" y2="96515"/>
                        <a14:foregroundMark x1="81020" y1="77818" x2="81382" y2="90667"/>
                        <a14:foregroundMark x1="81884" y1="97273" x2="81020" y2="89515"/>
                        <a14:foregroundMark x1="82051" y1="75364" x2="82051" y2="81212"/>
                        <a14:foregroundMark x1="16221" y1="21333" x2="17949" y2="18303"/>
                        <a14:foregroundMark x1="63740" y1="50667" x2="68980" y2="43394"/>
                        <a14:backgroundMark x1="5964" y1="47576" x2="6327" y2="14727"/>
                        <a14:backgroundMark x1="56689" y1="59303" x2="64353" y2="40030"/>
                        <a14:backgroundMark x1="59838" y1="63273" x2="53567" y2="56667"/>
                        <a14:backgroundMark x1="15691" y1="21333" x2="16750" y2="18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9" t="-1" b="18216"/>
          <a:stretch/>
        </p:blipFill>
        <p:spPr>
          <a:xfrm>
            <a:off x="3589192" y="1204229"/>
            <a:ext cx="2002437" cy="1616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95189" y="1204229"/>
            <a:ext cx="1989645" cy="1620588"/>
            <a:chOff x="1547409" y="1272223"/>
            <a:chExt cx="3217660" cy="2620820"/>
          </a:xfrm>
        </p:grpSpPr>
        <p:pic>
          <p:nvPicPr>
            <p:cNvPr id="16" name="Picture 15" descr="veg-einstein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848" b="100000" l="54181" r="93478">
                          <a14:foregroundMark x1="79459" y1="77424" x2="77035" y2="96515"/>
                          <a14:foregroundMark x1="81020" y1="77818" x2="81382" y2="90667"/>
                          <a14:foregroundMark x1="81884" y1="97273" x2="81020" y2="89515"/>
                          <a14:foregroundMark x1="82051" y1="75364" x2="82051" y2="81212"/>
                          <a14:foregroundMark x1="16221" y1="21333" x2="17949" y2="18303"/>
                          <a14:foregroundMark x1="63740" y1="50667" x2="68980" y2="43394"/>
                          <a14:foregroundMark x1="59281" y1="79242" x2="61371" y2="71091"/>
                          <a14:foregroundMark x1="61232" y1="69455" x2="58668" y2="84152"/>
                          <a14:backgroundMark x1="5964" y1="47576" x2="6327" y2="14727"/>
                          <a14:backgroundMark x1="56689" y1="59303" x2="64353" y2="40030"/>
                          <a14:backgroundMark x1="59838" y1="63273" x2="53567" y2="56667"/>
                          <a14:backgroundMark x1="15691" y1="21333" x2="16750" y2="18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" t="-1" b="18216"/>
            <a:stretch/>
          </p:blipFill>
          <p:spPr>
            <a:xfrm>
              <a:off x="1547409" y="1272223"/>
              <a:ext cx="3217660" cy="259734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547409" y="1295695"/>
              <a:ext cx="3217660" cy="2597348"/>
              <a:chOff x="577030" y="-32367"/>
              <a:chExt cx="3217660" cy="259734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380000">
                <a:off x="2299557" y="965666"/>
                <a:ext cx="892049" cy="1221556"/>
              </a:xfrm>
              <a:prstGeom prst="rect">
                <a:avLst/>
              </a:prstGeom>
            </p:spPr>
          </p:pic>
          <p:pic>
            <p:nvPicPr>
              <p:cNvPr id="22" name="Picture 21" descr="veg-einstei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848" b="100000" l="54181" r="93478">
                            <a14:foregroundMark x1="79459" y1="77424" x2="77035" y2="96515"/>
                            <a14:foregroundMark x1="81020" y1="77818" x2="81382" y2="90667"/>
                            <a14:foregroundMark x1="81884" y1="97273" x2="81020" y2="89515"/>
                            <a14:foregroundMark x1="82051" y1="75364" x2="82051" y2="81212"/>
                            <a14:foregroundMark x1="16221" y1="21333" x2="17949" y2="18303"/>
                            <a14:foregroundMark x1="78428" y1="74939" x2="80100" y2="65303"/>
                            <a14:foregroundMark x1="78149" y1="45091" x2="82330" y2="43455"/>
                            <a14:foregroundMark x1="73021" y1="45242" x2="75585" y2="41152"/>
                            <a14:foregroundMark x1="82637" y1="56333" x2="86845" y2="56333"/>
                            <a14:foregroundMark x1="84588" y1="59758" x2="80825" y2="67424"/>
                            <a14:foregroundMark x1="85201" y1="47848" x2="88796" y2="47030"/>
                            <a14:foregroundMark x1="63434" y1="70545" x2="76477" y2="77061"/>
                            <a14:foregroundMark x1="60730" y1="70061" x2="59671" y2="84242"/>
                            <a14:foregroundMark x1="67921" y1="69727" x2="73774" y2="72333"/>
                            <a14:backgroundMark x1="5964" y1="47576" x2="6327" y2="14727"/>
                            <a14:backgroundMark x1="56689" y1="59303" x2="64353" y2="40030"/>
                            <a14:backgroundMark x1="59838" y1="63273" x2="53567" y2="56667"/>
                            <a14:backgroundMark x1="15691" y1="21333" x2="16750" y2="18879"/>
                            <a14:backgroundMark x1="69593" y1="65970" x2="69426" y2="50303"/>
                            <a14:backgroundMark x1="76198" y1="61576" x2="72436" y2="50939"/>
                            <a14:backgroundMark x1="75585" y1="48182" x2="78874" y2="53061"/>
                            <a14:backgroundMark x1="81132" y1="59758" x2="75585" y2="62545"/>
                            <a14:backgroundMark x1="88489" y1="43939" x2="85953" y2="444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9" t="-1" b="18216"/>
              <a:stretch/>
            </p:blipFill>
            <p:spPr>
              <a:xfrm>
                <a:off x="577030" y="-32367"/>
                <a:ext cx="3217660" cy="25973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6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9" grpId="0"/>
      <p:bldP spid="21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92"/>
          <p:cNvSpPr>
            <a:spLocks/>
          </p:cNvSpPr>
          <p:nvPr/>
        </p:nvSpPr>
        <p:spPr bwMode="auto">
          <a:xfrm>
            <a:off x="5536982" y="5285341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2242430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05201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79664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0063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2829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79664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0063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66286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489990" y="2596241"/>
            <a:ext cx="217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Repeat for all </a:t>
            </a:r>
            <a:r>
              <a:rPr lang="en-GB" sz="2800" dirty="0" err="1" smtClean="0">
                <a:solidFill>
                  <a:srgbClr val="FFC000"/>
                </a:solidFill>
              </a:rPr>
              <a:t>unlabeled</a:t>
            </a:r>
            <a:r>
              <a:rPr lang="en-GB" sz="2800" dirty="0" smtClean="0">
                <a:solidFill>
                  <a:srgbClr val="FFC000"/>
                </a:solidFill>
              </a:rPr>
              <a:t> nodes!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" y="3200400"/>
            <a:ext cx="3108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0000"/>
                </a:solidFill>
              </a:rPr>
              <a:t>O(N</a:t>
            </a:r>
            <a:r>
              <a:rPr lang="en-GB" sz="42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4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For Zhu et al.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70" name="Freeform 53"/>
          <p:cNvSpPr>
            <a:spLocks/>
          </p:cNvSpPr>
          <p:nvPr/>
        </p:nvSpPr>
        <p:spPr bwMode="auto">
          <a:xfrm>
            <a:off x="2365406" y="272653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90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990044" y="1650334"/>
            <a:ext cx="5401356" cy="4139850"/>
            <a:chOff x="1990044" y="1651350"/>
            <a:chExt cx="5401356" cy="4139850"/>
          </a:xfrm>
        </p:grpSpPr>
        <p:grpSp>
          <p:nvGrpSpPr>
            <p:cNvPr id="4" name="Group 3"/>
            <p:cNvGrpSpPr/>
            <p:nvPr/>
          </p:nvGrpSpPr>
          <p:grpSpPr>
            <a:xfrm>
              <a:off x="1990044" y="1651350"/>
              <a:ext cx="5401356" cy="4139850"/>
              <a:chOff x="1975007" y="1663542"/>
              <a:chExt cx="5401356" cy="4139850"/>
            </a:xfrm>
          </p:grpSpPr>
          <p:sp>
            <p:nvSpPr>
              <p:cNvPr id="13" name="Freeform 57"/>
              <p:cNvSpPr>
                <a:spLocks/>
              </p:cNvSpPr>
              <p:nvPr/>
            </p:nvSpPr>
            <p:spPr bwMode="auto">
              <a:xfrm>
                <a:off x="6205167" y="2035193"/>
                <a:ext cx="25526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auto">
              <a:xfrm>
                <a:off x="6062519" y="257051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auto">
              <a:xfrm>
                <a:off x="6460427" y="2241671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/>
              </p:cNvSpPr>
              <p:nvPr/>
            </p:nvSpPr>
            <p:spPr bwMode="auto">
              <a:xfrm>
                <a:off x="6850826" y="2708166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61"/>
              <p:cNvSpPr>
                <a:spLocks/>
              </p:cNvSpPr>
              <p:nvPr/>
            </p:nvSpPr>
            <p:spPr bwMode="auto">
              <a:xfrm>
                <a:off x="6850826" y="2302850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6460427" y="2646986"/>
                <a:ext cx="262771" cy="26001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6723193" y="1905185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7113592" y="2440504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2237773" y="205356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51"/>
              <p:cNvSpPr>
                <a:spLocks/>
              </p:cNvSpPr>
              <p:nvPr/>
            </p:nvSpPr>
            <p:spPr bwMode="auto">
              <a:xfrm>
                <a:off x="2500544" y="2321219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52"/>
              <p:cNvSpPr>
                <a:spLocks/>
              </p:cNvSpPr>
              <p:nvPr/>
            </p:nvSpPr>
            <p:spPr bwMode="auto">
              <a:xfrm>
                <a:off x="1975007" y="2458873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54"/>
              <p:cNvSpPr>
                <a:spLocks/>
              </p:cNvSpPr>
              <p:nvPr/>
            </p:nvSpPr>
            <p:spPr bwMode="auto">
              <a:xfrm>
                <a:off x="2628172" y="1923554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55"/>
              <p:cNvSpPr>
                <a:spLocks/>
              </p:cNvSpPr>
              <p:nvPr/>
            </p:nvSpPr>
            <p:spPr bwMode="auto">
              <a:xfrm>
                <a:off x="1975007" y="2856538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6"/>
              <p:cNvSpPr>
                <a:spLocks/>
              </p:cNvSpPr>
              <p:nvPr/>
            </p:nvSpPr>
            <p:spPr bwMode="auto">
              <a:xfrm>
                <a:off x="2365406" y="1663542"/>
                <a:ext cx="262771" cy="26001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2361629" y="2725682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64"/>
              <p:cNvSpPr>
                <a:spLocks/>
              </p:cNvSpPr>
              <p:nvPr/>
            </p:nvSpPr>
            <p:spPr bwMode="auto">
              <a:xfrm>
                <a:off x="3358732" y="4618041"/>
                <a:ext cx="300307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0 w 33"/>
                  <a:gd name="T7" fmla="*/ 3 h 33"/>
                  <a:gd name="T8" fmla="*/ 29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4" y="33"/>
                      <a:pt x="6" y="29"/>
                      <a:pt x="3" y="22"/>
                    </a:cubicBezTo>
                    <a:cubicBezTo>
                      <a:pt x="0" y="15"/>
                      <a:pt x="3" y="6"/>
                      <a:pt x="10" y="3"/>
                    </a:cubicBezTo>
                    <a:cubicBezTo>
                      <a:pt x="18" y="0"/>
                      <a:pt x="26" y="3"/>
                      <a:pt x="29" y="11"/>
                    </a:cubicBezTo>
                    <a:cubicBezTo>
                      <a:pt x="33" y="18"/>
                      <a:pt x="29" y="26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65"/>
              <p:cNvSpPr>
                <a:spLocks/>
              </p:cNvSpPr>
              <p:nvPr/>
            </p:nvSpPr>
            <p:spPr bwMode="auto">
              <a:xfrm>
                <a:off x="3216084" y="4969822"/>
                <a:ext cx="300307" cy="305896"/>
              </a:xfrm>
              <a:custGeom>
                <a:avLst/>
                <a:gdLst>
                  <a:gd name="T0" fmla="*/ 23 w 33"/>
                  <a:gd name="T1" fmla="*/ 30 h 33"/>
                  <a:gd name="T2" fmla="*/ 23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3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3" y="30"/>
                    </a:moveTo>
                    <a:lnTo>
                      <a:pt x="23" y="30"/>
                    </a:lnTo>
                    <a:cubicBezTo>
                      <a:pt x="15" y="33"/>
                      <a:pt x="7" y="29"/>
                      <a:pt x="3" y="22"/>
                    </a:cubicBezTo>
                    <a:cubicBezTo>
                      <a:pt x="0" y="15"/>
                      <a:pt x="4" y="6"/>
                      <a:pt x="11" y="3"/>
                    </a:cubicBezTo>
                    <a:cubicBezTo>
                      <a:pt x="18" y="0"/>
                      <a:pt x="27" y="3"/>
                      <a:pt x="30" y="11"/>
                    </a:cubicBezTo>
                    <a:cubicBezTo>
                      <a:pt x="33" y="18"/>
                      <a:pt x="30" y="27"/>
                      <a:pt x="23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66"/>
              <p:cNvSpPr>
                <a:spLocks/>
              </p:cNvSpPr>
              <p:nvPr/>
            </p:nvSpPr>
            <p:spPr bwMode="auto">
              <a:xfrm>
                <a:off x="2893257" y="4526272"/>
                <a:ext cx="292801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7" y="30"/>
                      <a:pt x="3" y="22"/>
                    </a:cubicBezTo>
                    <a:cubicBezTo>
                      <a:pt x="0" y="15"/>
                      <a:pt x="4" y="7"/>
                      <a:pt x="11" y="3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8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67"/>
              <p:cNvSpPr>
                <a:spLocks/>
              </p:cNvSpPr>
              <p:nvPr/>
            </p:nvSpPr>
            <p:spPr bwMode="auto">
              <a:xfrm>
                <a:off x="2810670" y="5008061"/>
                <a:ext cx="300307" cy="298251"/>
              </a:xfrm>
              <a:custGeom>
                <a:avLst/>
                <a:gdLst>
                  <a:gd name="T0" fmla="*/ 22 w 33"/>
                  <a:gd name="T1" fmla="*/ 29 h 33"/>
                  <a:gd name="T2" fmla="*/ 22 w 33"/>
                  <a:gd name="T3" fmla="*/ 29 h 33"/>
                  <a:gd name="T4" fmla="*/ 3 w 33"/>
                  <a:gd name="T5" fmla="*/ 22 h 33"/>
                  <a:gd name="T6" fmla="*/ 10 w 33"/>
                  <a:gd name="T7" fmla="*/ 3 h 33"/>
                  <a:gd name="T8" fmla="*/ 29 w 33"/>
                  <a:gd name="T9" fmla="*/ 10 h 33"/>
                  <a:gd name="T10" fmla="*/ 22 w 3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29"/>
                    </a:moveTo>
                    <a:lnTo>
                      <a:pt x="22" y="29"/>
                    </a:lnTo>
                    <a:cubicBezTo>
                      <a:pt x="14" y="33"/>
                      <a:pt x="6" y="29"/>
                      <a:pt x="3" y="22"/>
                    </a:cubicBezTo>
                    <a:cubicBezTo>
                      <a:pt x="0" y="14"/>
                      <a:pt x="3" y="6"/>
                      <a:pt x="10" y="3"/>
                    </a:cubicBezTo>
                    <a:cubicBezTo>
                      <a:pt x="18" y="0"/>
                      <a:pt x="26" y="3"/>
                      <a:pt x="29" y="10"/>
                    </a:cubicBezTo>
                    <a:cubicBezTo>
                      <a:pt x="33" y="18"/>
                      <a:pt x="29" y="26"/>
                      <a:pt x="22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68"/>
              <p:cNvSpPr>
                <a:spLocks/>
              </p:cNvSpPr>
              <p:nvPr/>
            </p:nvSpPr>
            <p:spPr bwMode="auto">
              <a:xfrm>
                <a:off x="3629008" y="4931587"/>
                <a:ext cx="300307" cy="305896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6" y="30"/>
                      <a:pt x="3" y="22"/>
                    </a:cubicBezTo>
                    <a:cubicBezTo>
                      <a:pt x="0" y="15"/>
                      <a:pt x="3" y="6"/>
                      <a:pt x="11" y="3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8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69"/>
              <p:cNvSpPr>
                <a:spLocks/>
              </p:cNvSpPr>
              <p:nvPr/>
            </p:nvSpPr>
            <p:spPr bwMode="auto">
              <a:xfrm>
                <a:off x="2532888" y="4686870"/>
                <a:ext cx="292801" cy="298251"/>
              </a:xfrm>
              <a:custGeom>
                <a:avLst/>
                <a:gdLst>
                  <a:gd name="T0" fmla="*/ 22 w 33"/>
                  <a:gd name="T1" fmla="*/ 30 h 33"/>
                  <a:gd name="T2" fmla="*/ 22 w 33"/>
                  <a:gd name="T3" fmla="*/ 30 h 33"/>
                  <a:gd name="T4" fmla="*/ 3 w 33"/>
                  <a:gd name="T5" fmla="*/ 23 h 33"/>
                  <a:gd name="T6" fmla="*/ 11 w 33"/>
                  <a:gd name="T7" fmla="*/ 4 h 33"/>
                  <a:gd name="T8" fmla="*/ 30 w 33"/>
                  <a:gd name="T9" fmla="*/ 11 h 33"/>
                  <a:gd name="T10" fmla="*/ 22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0"/>
                    </a:moveTo>
                    <a:lnTo>
                      <a:pt x="22" y="30"/>
                    </a:lnTo>
                    <a:cubicBezTo>
                      <a:pt x="15" y="33"/>
                      <a:pt x="7" y="30"/>
                      <a:pt x="3" y="23"/>
                    </a:cubicBezTo>
                    <a:cubicBezTo>
                      <a:pt x="0" y="15"/>
                      <a:pt x="4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ubicBezTo>
                      <a:pt x="33" y="19"/>
                      <a:pt x="30" y="27"/>
                      <a:pt x="22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70"/>
              <p:cNvSpPr>
                <a:spLocks/>
              </p:cNvSpPr>
              <p:nvPr/>
            </p:nvSpPr>
            <p:spPr bwMode="auto">
              <a:xfrm>
                <a:off x="3088456" y="5275718"/>
                <a:ext cx="300307" cy="298251"/>
              </a:xfrm>
              <a:custGeom>
                <a:avLst/>
                <a:gdLst>
                  <a:gd name="T0" fmla="*/ 22 w 33"/>
                  <a:gd name="T1" fmla="*/ 29 h 33"/>
                  <a:gd name="T2" fmla="*/ 22 w 33"/>
                  <a:gd name="T3" fmla="*/ 29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0 h 33"/>
                  <a:gd name="T10" fmla="*/ 22 w 3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29"/>
                    </a:moveTo>
                    <a:lnTo>
                      <a:pt x="22" y="29"/>
                    </a:lnTo>
                    <a:cubicBezTo>
                      <a:pt x="15" y="33"/>
                      <a:pt x="6" y="29"/>
                      <a:pt x="3" y="22"/>
                    </a:cubicBezTo>
                    <a:cubicBezTo>
                      <a:pt x="0" y="14"/>
                      <a:pt x="3" y="6"/>
                      <a:pt x="11" y="3"/>
                    </a:cubicBezTo>
                    <a:cubicBezTo>
                      <a:pt x="18" y="0"/>
                      <a:pt x="26" y="3"/>
                      <a:pt x="30" y="10"/>
                    </a:cubicBezTo>
                    <a:cubicBezTo>
                      <a:pt x="33" y="18"/>
                      <a:pt x="29" y="26"/>
                      <a:pt x="22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71"/>
              <p:cNvSpPr>
                <a:spLocks/>
              </p:cNvSpPr>
              <p:nvPr/>
            </p:nvSpPr>
            <p:spPr bwMode="auto">
              <a:xfrm>
                <a:off x="3216084" y="4159196"/>
                <a:ext cx="300307" cy="305896"/>
              </a:xfrm>
              <a:custGeom>
                <a:avLst/>
                <a:gdLst>
                  <a:gd name="T0" fmla="*/ 23 w 33"/>
                  <a:gd name="T1" fmla="*/ 30 h 33"/>
                  <a:gd name="T2" fmla="*/ 23 w 33"/>
                  <a:gd name="T3" fmla="*/ 30 h 33"/>
                  <a:gd name="T4" fmla="*/ 3 w 33"/>
                  <a:gd name="T5" fmla="*/ 22 h 33"/>
                  <a:gd name="T6" fmla="*/ 11 w 33"/>
                  <a:gd name="T7" fmla="*/ 3 h 33"/>
                  <a:gd name="T8" fmla="*/ 30 w 33"/>
                  <a:gd name="T9" fmla="*/ 11 h 33"/>
                  <a:gd name="T10" fmla="*/ 23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3" y="30"/>
                    </a:moveTo>
                    <a:lnTo>
                      <a:pt x="23" y="30"/>
                    </a:lnTo>
                    <a:cubicBezTo>
                      <a:pt x="15" y="33"/>
                      <a:pt x="7" y="29"/>
                      <a:pt x="3" y="22"/>
                    </a:cubicBezTo>
                    <a:cubicBezTo>
                      <a:pt x="0" y="15"/>
                      <a:pt x="4" y="6"/>
                      <a:pt x="11" y="3"/>
                    </a:cubicBezTo>
                    <a:cubicBezTo>
                      <a:pt x="18" y="0"/>
                      <a:pt x="27" y="3"/>
                      <a:pt x="30" y="11"/>
                    </a:cubicBezTo>
                    <a:cubicBezTo>
                      <a:pt x="33" y="18"/>
                      <a:pt x="30" y="26"/>
                      <a:pt x="23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3636513" y="5260423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4 w 29"/>
                  <a:gd name="T5" fmla="*/ 29 h 29"/>
                  <a:gd name="T6" fmla="*/ 0 w 29"/>
                  <a:gd name="T7" fmla="*/ 15 h 29"/>
                  <a:gd name="T8" fmla="*/ 14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75"/>
              <p:cNvSpPr>
                <a:spLocks/>
              </p:cNvSpPr>
              <p:nvPr/>
            </p:nvSpPr>
            <p:spPr bwMode="auto">
              <a:xfrm>
                <a:off x="4026912" y="4931587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76"/>
              <p:cNvSpPr>
                <a:spLocks/>
              </p:cNvSpPr>
              <p:nvPr/>
            </p:nvSpPr>
            <p:spPr bwMode="auto">
              <a:xfrm>
                <a:off x="4424821" y="5398077"/>
                <a:ext cx="255261" cy="267662"/>
              </a:xfrm>
              <a:custGeom>
                <a:avLst/>
                <a:gdLst>
                  <a:gd name="T0" fmla="*/ 28 w 28"/>
                  <a:gd name="T1" fmla="*/ 14 h 29"/>
                  <a:gd name="T2" fmla="*/ 28 w 28"/>
                  <a:gd name="T3" fmla="*/ 14 h 29"/>
                  <a:gd name="T4" fmla="*/ 14 w 28"/>
                  <a:gd name="T5" fmla="*/ 29 h 29"/>
                  <a:gd name="T6" fmla="*/ 0 w 28"/>
                  <a:gd name="T7" fmla="*/ 14 h 29"/>
                  <a:gd name="T8" fmla="*/ 14 w 28"/>
                  <a:gd name="T9" fmla="*/ 0 h 29"/>
                  <a:gd name="T10" fmla="*/ 28 w 28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8" y="14"/>
                    </a:moveTo>
                    <a:lnTo>
                      <a:pt x="28" y="14"/>
                    </a:lnTo>
                    <a:cubicBezTo>
                      <a:pt x="28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77"/>
              <p:cNvSpPr>
                <a:spLocks/>
              </p:cNvSpPr>
              <p:nvPr/>
            </p:nvSpPr>
            <p:spPr bwMode="auto">
              <a:xfrm>
                <a:off x="4424821" y="4992766"/>
                <a:ext cx="255261" cy="267662"/>
              </a:xfrm>
              <a:custGeom>
                <a:avLst/>
                <a:gdLst>
                  <a:gd name="T0" fmla="*/ 28 w 28"/>
                  <a:gd name="T1" fmla="*/ 15 h 29"/>
                  <a:gd name="T2" fmla="*/ 28 w 28"/>
                  <a:gd name="T3" fmla="*/ 15 h 29"/>
                  <a:gd name="T4" fmla="*/ 14 w 28"/>
                  <a:gd name="T5" fmla="*/ 29 h 29"/>
                  <a:gd name="T6" fmla="*/ 0 w 28"/>
                  <a:gd name="T7" fmla="*/ 15 h 29"/>
                  <a:gd name="T8" fmla="*/ 14 w 28"/>
                  <a:gd name="T9" fmla="*/ 0 h 29"/>
                  <a:gd name="T10" fmla="*/ 28 w 28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28" y="15"/>
                    </a:moveTo>
                    <a:lnTo>
                      <a:pt x="28" y="15"/>
                    </a:lnTo>
                    <a:cubicBezTo>
                      <a:pt x="28" y="23"/>
                      <a:pt x="22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78"/>
              <p:cNvSpPr>
                <a:spLocks/>
              </p:cNvSpPr>
              <p:nvPr/>
            </p:nvSpPr>
            <p:spPr bwMode="auto">
              <a:xfrm>
                <a:off x="4026912" y="5329252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79"/>
              <p:cNvSpPr>
                <a:spLocks/>
              </p:cNvSpPr>
              <p:nvPr/>
            </p:nvSpPr>
            <p:spPr bwMode="auto">
              <a:xfrm>
                <a:off x="3966851" y="4419208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4 w 29"/>
                  <a:gd name="T5" fmla="*/ 29 h 29"/>
                  <a:gd name="T6" fmla="*/ 0 w 29"/>
                  <a:gd name="T7" fmla="*/ 14 h 29"/>
                  <a:gd name="T8" fmla="*/ 14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80"/>
              <p:cNvSpPr>
                <a:spLocks/>
              </p:cNvSpPr>
              <p:nvPr/>
            </p:nvSpPr>
            <p:spPr bwMode="auto">
              <a:xfrm>
                <a:off x="3568947" y="4304499"/>
                <a:ext cx="262771" cy="267662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4 h 29"/>
                  <a:gd name="T4" fmla="*/ 15 w 29"/>
                  <a:gd name="T5" fmla="*/ 29 h 29"/>
                  <a:gd name="T6" fmla="*/ 0 w 29"/>
                  <a:gd name="T7" fmla="*/ 14 h 29"/>
                  <a:gd name="T8" fmla="*/ 15 w 29"/>
                  <a:gd name="T9" fmla="*/ 0 h 29"/>
                  <a:gd name="T10" fmla="*/ 29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4"/>
                    </a:moveTo>
                    <a:lnTo>
                      <a:pt x="29" y="14"/>
                    </a:lnTo>
                    <a:cubicBezTo>
                      <a:pt x="29" y="22"/>
                      <a:pt x="23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3" y="0"/>
                      <a:pt x="29" y="6"/>
                      <a:pt x="29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83"/>
              <p:cNvSpPr>
                <a:spLocks/>
              </p:cNvSpPr>
              <p:nvPr/>
            </p:nvSpPr>
            <p:spPr bwMode="auto">
              <a:xfrm>
                <a:off x="3831713" y="4702165"/>
                <a:ext cx="262771" cy="2676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5 h 29"/>
                  <a:gd name="T4" fmla="*/ 15 w 29"/>
                  <a:gd name="T5" fmla="*/ 29 h 29"/>
                  <a:gd name="T6" fmla="*/ 0 w 29"/>
                  <a:gd name="T7" fmla="*/ 15 h 29"/>
                  <a:gd name="T8" fmla="*/ 15 w 29"/>
                  <a:gd name="T9" fmla="*/ 0 h 29"/>
                  <a:gd name="T10" fmla="*/ 29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5"/>
                    </a:ln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84"/>
              <p:cNvSpPr>
                <a:spLocks/>
              </p:cNvSpPr>
              <p:nvPr/>
            </p:nvSpPr>
            <p:spPr bwMode="auto">
              <a:xfrm>
                <a:off x="5768691" y="462569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2" y="3"/>
                    </a:cubicBezTo>
                    <a:cubicBezTo>
                      <a:pt x="15" y="0"/>
                      <a:pt x="7" y="3"/>
                      <a:pt x="3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85"/>
              <p:cNvSpPr>
                <a:spLocks/>
              </p:cNvSpPr>
              <p:nvPr/>
            </p:nvSpPr>
            <p:spPr bwMode="auto">
              <a:xfrm>
                <a:off x="5903829" y="497747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4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86"/>
              <p:cNvSpPr>
                <a:spLocks/>
              </p:cNvSpPr>
              <p:nvPr/>
            </p:nvSpPr>
            <p:spPr bwMode="auto">
              <a:xfrm>
                <a:off x="5183093" y="4304499"/>
                <a:ext cx="300307" cy="298251"/>
              </a:xfrm>
              <a:custGeom>
                <a:avLst/>
                <a:gdLst>
                  <a:gd name="T0" fmla="*/ 11 w 33"/>
                  <a:gd name="T1" fmla="*/ 29 h 32"/>
                  <a:gd name="T2" fmla="*/ 11 w 33"/>
                  <a:gd name="T3" fmla="*/ 29 h 32"/>
                  <a:gd name="T4" fmla="*/ 30 w 33"/>
                  <a:gd name="T5" fmla="*/ 22 h 32"/>
                  <a:gd name="T6" fmla="*/ 22 w 33"/>
                  <a:gd name="T7" fmla="*/ 3 h 32"/>
                  <a:gd name="T8" fmla="*/ 3 w 33"/>
                  <a:gd name="T9" fmla="*/ 10 h 32"/>
                  <a:gd name="T10" fmla="*/ 11 w 33"/>
                  <a:gd name="T1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2">
                    <a:moveTo>
                      <a:pt x="11" y="29"/>
                    </a:moveTo>
                    <a:lnTo>
                      <a:pt x="11" y="29"/>
                    </a:lnTo>
                    <a:cubicBezTo>
                      <a:pt x="18" y="32"/>
                      <a:pt x="27" y="29"/>
                      <a:pt x="30" y="22"/>
                    </a:cubicBezTo>
                    <a:cubicBezTo>
                      <a:pt x="33" y="14"/>
                      <a:pt x="30" y="6"/>
                      <a:pt x="22" y="3"/>
                    </a:cubicBezTo>
                    <a:cubicBezTo>
                      <a:pt x="15" y="0"/>
                      <a:pt x="6" y="3"/>
                      <a:pt x="3" y="10"/>
                    </a:cubicBezTo>
                    <a:cubicBezTo>
                      <a:pt x="0" y="18"/>
                      <a:pt x="3" y="26"/>
                      <a:pt x="11" y="29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87"/>
              <p:cNvSpPr>
                <a:spLocks/>
              </p:cNvSpPr>
              <p:nvPr/>
            </p:nvSpPr>
            <p:spPr bwMode="auto">
              <a:xfrm>
                <a:off x="6316753" y="5015706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29"/>
                      <a:pt x="30" y="22"/>
                    </a:cubicBezTo>
                    <a:cubicBezTo>
                      <a:pt x="33" y="15"/>
                      <a:pt x="30" y="6"/>
                      <a:pt x="22" y="3"/>
                    </a:cubicBezTo>
                    <a:cubicBezTo>
                      <a:pt x="15" y="0"/>
                      <a:pt x="6" y="3"/>
                      <a:pt x="3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88"/>
              <p:cNvSpPr>
                <a:spLocks/>
              </p:cNvSpPr>
              <p:nvPr/>
            </p:nvSpPr>
            <p:spPr bwMode="auto">
              <a:xfrm>
                <a:off x="5498415" y="4939232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2 w 33"/>
                  <a:gd name="T7" fmla="*/ 3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6" y="30"/>
                      <a:pt x="30" y="22"/>
                    </a:cubicBezTo>
                    <a:cubicBezTo>
                      <a:pt x="33" y="15"/>
                      <a:pt x="29" y="7"/>
                      <a:pt x="22" y="3"/>
                    </a:cubicBezTo>
                    <a:cubicBezTo>
                      <a:pt x="15" y="0"/>
                      <a:pt x="6" y="4"/>
                      <a:pt x="3" y="11"/>
                    </a:cubicBezTo>
                    <a:cubicBezTo>
                      <a:pt x="0" y="18"/>
                      <a:pt x="3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89"/>
              <p:cNvSpPr>
                <a:spLocks/>
              </p:cNvSpPr>
              <p:nvPr/>
            </p:nvSpPr>
            <p:spPr bwMode="auto">
              <a:xfrm>
                <a:off x="6166600" y="4564511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4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90"/>
              <p:cNvSpPr>
                <a:spLocks/>
              </p:cNvSpPr>
              <p:nvPr/>
            </p:nvSpPr>
            <p:spPr bwMode="auto">
              <a:xfrm>
                <a:off x="5776201" y="5306308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3 h 33"/>
                  <a:gd name="T6" fmla="*/ 22 w 33"/>
                  <a:gd name="T7" fmla="*/ 4 h 33"/>
                  <a:gd name="T8" fmla="*/ 3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8" y="33"/>
                      <a:pt x="27" y="30"/>
                      <a:pt x="30" y="23"/>
                    </a:cubicBezTo>
                    <a:cubicBezTo>
                      <a:pt x="33" y="15"/>
                      <a:pt x="30" y="7"/>
                      <a:pt x="22" y="4"/>
                    </a:cubicBezTo>
                    <a:cubicBezTo>
                      <a:pt x="15" y="0"/>
                      <a:pt x="6" y="4"/>
                      <a:pt x="3" y="11"/>
                    </a:cubicBezTo>
                    <a:cubicBezTo>
                      <a:pt x="0" y="19"/>
                      <a:pt x="3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91"/>
              <p:cNvSpPr>
                <a:spLocks/>
              </p:cNvSpPr>
              <p:nvPr/>
            </p:nvSpPr>
            <p:spPr bwMode="auto">
              <a:xfrm>
                <a:off x="5903829" y="4166846"/>
                <a:ext cx="300307" cy="305896"/>
              </a:xfrm>
              <a:custGeom>
                <a:avLst/>
                <a:gdLst>
                  <a:gd name="T0" fmla="*/ 11 w 33"/>
                  <a:gd name="T1" fmla="*/ 30 h 33"/>
                  <a:gd name="T2" fmla="*/ 11 w 33"/>
                  <a:gd name="T3" fmla="*/ 30 h 33"/>
                  <a:gd name="T4" fmla="*/ 30 w 33"/>
                  <a:gd name="T5" fmla="*/ 22 h 33"/>
                  <a:gd name="T6" fmla="*/ 23 w 33"/>
                  <a:gd name="T7" fmla="*/ 3 h 33"/>
                  <a:gd name="T8" fmla="*/ 4 w 33"/>
                  <a:gd name="T9" fmla="*/ 11 h 33"/>
                  <a:gd name="T10" fmla="*/ 11 w 33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11" y="30"/>
                    </a:moveTo>
                    <a:lnTo>
                      <a:pt x="11" y="30"/>
                    </a:lnTo>
                    <a:cubicBezTo>
                      <a:pt x="19" y="33"/>
                      <a:pt x="27" y="30"/>
                      <a:pt x="30" y="22"/>
                    </a:cubicBezTo>
                    <a:cubicBezTo>
                      <a:pt x="33" y="15"/>
                      <a:pt x="30" y="6"/>
                      <a:pt x="23" y="3"/>
                    </a:cubicBezTo>
                    <a:cubicBezTo>
                      <a:pt x="15" y="0"/>
                      <a:pt x="7" y="3"/>
                      <a:pt x="4" y="11"/>
                    </a:cubicBezTo>
                    <a:cubicBezTo>
                      <a:pt x="0" y="18"/>
                      <a:pt x="4" y="27"/>
                      <a:pt x="11" y="30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93"/>
              <p:cNvSpPr>
                <a:spLocks/>
              </p:cNvSpPr>
              <p:nvPr/>
            </p:nvSpPr>
            <p:spPr bwMode="auto">
              <a:xfrm>
                <a:off x="5138047" y="4939232"/>
                <a:ext cx="262771" cy="26766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94"/>
              <p:cNvSpPr>
                <a:spLocks/>
              </p:cNvSpPr>
              <p:nvPr/>
            </p:nvSpPr>
            <p:spPr bwMode="auto">
              <a:xfrm>
                <a:off x="4815220" y="5275718"/>
                <a:ext cx="262771" cy="26001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95"/>
              <p:cNvSpPr>
                <a:spLocks/>
              </p:cNvSpPr>
              <p:nvPr/>
            </p:nvSpPr>
            <p:spPr bwMode="auto">
              <a:xfrm>
                <a:off x="4740143" y="4878053"/>
                <a:ext cx="262771" cy="26766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96"/>
              <p:cNvSpPr>
                <a:spLocks/>
              </p:cNvSpPr>
              <p:nvPr/>
            </p:nvSpPr>
            <p:spPr bwMode="auto">
              <a:xfrm>
                <a:off x="5138047" y="5344547"/>
                <a:ext cx="262771" cy="26766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97"/>
              <p:cNvSpPr>
                <a:spLocks/>
              </p:cNvSpPr>
              <p:nvPr/>
            </p:nvSpPr>
            <p:spPr bwMode="auto">
              <a:xfrm>
                <a:off x="5400818" y="5535730"/>
                <a:ext cx="262771" cy="26766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98"/>
              <p:cNvSpPr>
                <a:spLocks/>
              </p:cNvSpPr>
              <p:nvPr/>
            </p:nvSpPr>
            <p:spPr bwMode="auto">
              <a:xfrm>
                <a:off x="5588507" y="4319794"/>
                <a:ext cx="262771" cy="260012"/>
              </a:xfrm>
              <a:custGeom>
                <a:avLst/>
                <a:gdLst>
                  <a:gd name="T0" fmla="*/ 0 w 29"/>
                  <a:gd name="T1" fmla="*/ 14 h 29"/>
                  <a:gd name="T2" fmla="*/ 0 w 29"/>
                  <a:gd name="T3" fmla="*/ 14 h 29"/>
                  <a:gd name="T4" fmla="*/ 15 w 29"/>
                  <a:gd name="T5" fmla="*/ 29 h 29"/>
                  <a:gd name="T6" fmla="*/ 29 w 29"/>
                  <a:gd name="T7" fmla="*/ 14 h 29"/>
                  <a:gd name="T8" fmla="*/ 15 w 29"/>
                  <a:gd name="T9" fmla="*/ 0 h 29"/>
                  <a:gd name="T10" fmla="*/ 0 w 29"/>
                  <a:gd name="T1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4"/>
                    </a:lnTo>
                    <a:cubicBezTo>
                      <a:pt x="0" y="22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99"/>
              <p:cNvSpPr>
                <a:spLocks/>
              </p:cNvSpPr>
              <p:nvPr/>
            </p:nvSpPr>
            <p:spPr bwMode="auto">
              <a:xfrm>
                <a:off x="4815220" y="4549216"/>
                <a:ext cx="262771" cy="260012"/>
              </a:xfrm>
              <a:custGeom>
                <a:avLst/>
                <a:gdLst>
                  <a:gd name="T0" fmla="*/ 0 w 29"/>
                  <a:gd name="T1" fmla="*/ 15 h 29"/>
                  <a:gd name="T2" fmla="*/ 0 w 29"/>
                  <a:gd name="T3" fmla="*/ 15 h 29"/>
                  <a:gd name="T4" fmla="*/ 14 w 29"/>
                  <a:gd name="T5" fmla="*/ 29 h 29"/>
                  <a:gd name="T6" fmla="*/ 29 w 29"/>
                  <a:gd name="T7" fmla="*/ 15 h 29"/>
                  <a:gd name="T8" fmla="*/ 14 w 29"/>
                  <a:gd name="T9" fmla="*/ 0 h 29"/>
                  <a:gd name="T10" fmla="*/ 0 w 29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100"/>
              <p:cNvSpPr>
                <a:spLocks/>
              </p:cNvSpPr>
              <p:nvPr/>
            </p:nvSpPr>
            <p:spPr bwMode="auto">
              <a:xfrm>
                <a:off x="5333246" y="4709810"/>
                <a:ext cx="255261" cy="267662"/>
              </a:xfrm>
              <a:custGeom>
                <a:avLst/>
                <a:gdLst>
                  <a:gd name="T0" fmla="*/ 0 w 28"/>
                  <a:gd name="T1" fmla="*/ 15 h 29"/>
                  <a:gd name="T2" fmla="*/ 0 w 28"/>
                  <a:gd name="T3" fmla="*/ 15 h 29"/>
                  <a:gd name="T4" fmla="*/ 14 w 28"/>
                  <a:gd name="T5" fmla="*/ 29 h 29"/>
                  <a:gd name="T6" fmla="*/ 28 w 28"/>
                  <a:gd name="T7" fmla="*/ 15 h 29"/>
                  <a:gd name="T8" fmla="*/ 14 w 28"/>
                  <a:gd name="T9" fmla="*/ 0 h 29"/>
                  <a:gd name="T10" fmla="*/ 0 w 28"/>
                  <a:gd name="T11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8" y="23"/>
                      <a:pt x="28" y="15"/>
                    </a:cubicBezTo>
                    <a:cubicBezTo>
                      <a:pt x="28" y="7"/>
                      <a:pt x="22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A8282"/>
              </a:solidFill>
              <a:ln w="5715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6" name="Freeform 92"/>
            <p:cNvSpPr>
              <a:spLocks/>
            </p:cNvSpPr>
            <p:nvPr/>
          </p:nvSpPr>
          <p:spPr bwMode="auto">
            <a:xfrm>
              <a:off x="5535939" y="5278120"/>
              <a:ext cx="255261" cy="260012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571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57"/>
          <p:cNvSpPr>
            <a:spLocks/>
          </p:cNvSpPr>
          <p:nvPr/>
        </p:nvSpPr>
        <p:spPr bwMode="auto">
          <a:xfrm>
            <a:off x="6205167" y="2035193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" name="Freeform 58"/>
          <p:cNvSpPr>
            <a:spLocks/>
          </p:cNvSpPr>
          <p:nvPr/>
        </p:nvSpPr>
        <p:spPr bwMode="auto">
          <a:xfrm>
            <a:off x="6062519" y="257051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" name="Freeform 59"/>
          <p:cNvSpPr>
            <a:spLocks/>
          </p:cNvSpPr>
          <p:nvPr/>
        </p:nvSpPr>
        <p:spPr bwMode="auto">
          <a:xfrm>
            <a:off x="6460427" y="224167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" name="Freeform 60"/>
          <p:cNvSpPr>
            <a:spLocks/>
          </p:cNvSpPr>
          <p:nvPr/>
        </p:nvSpPr>
        <p:spPr bwMode="auto">
          <a:xfrm>
            <a:off x="6850826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" name="Freeform 61"/>
          <p:cNvSpPr>
            <a:spLocks/>
          </p:cNvSpPr>
          <p:nvPr/>
        </p:nvSpPr>
        <p:spPr bwMode="auto">
          <a:xfrm>
            <a:off x="6850826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" name="Freeform 62"/>
          <p:cNvSpPr>
            <a:spLocks/>
          </p:cNvSpPr>
          <p:nvPr/>
        </p:nvSpPr>
        <p:spPr bwMode="auto">
          <a:xfrm>
            <a:off x="6460427" y="2646986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" name="Freeform 63"/>
          <p:cNvSpPr>
            <a:spLocks/>
          </p:cNvSpPr>
          <p:nvPr/>
        </p:nvSpPr>
        <p:spPr bwMode="auto">
          <a:xfrm>
            <a:off x="6723193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" name="Freeform 73"/>
          <p:cNvSpPr>
            <a:spLocks/>
          </p:cNvSpPr>
          <p:nvPr/>
        </p:nvSpPr>
        <p:spPr bwMode="auto">
          <a:xfrm>
            <a:off x="7113592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2242430" y="203519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>
            <a:off x="2505201" y="230285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>
            <a:off x="1979664" y="244050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2370063" y="270816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>
            <a:off x="2632829" y="190518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>
            <a:off x="1979664" y="2838169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2370063" y="1645173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>
            <a:off x="3367268" y="4627664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Freeform 65"/>
          <p:cNvSpPr>
            <a:spLocks/>
          </p:cNvSpPr>
          <p:nvPr/>
        </p:nvSpPr>
        <p:spPr bwMode="auto">
          <a:xfrm>
            <a:off x="3224620" y="4979445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66"/>
          <p:cNvSpPr>
            <a:spLocks/>
          </p:cNvSpPr>
          <p:nvPr/>
        </p:nvSpPr>
        <p:spPr bwMode="auto">
          <a:xfrm>
            <a:off x="2901793" y="4535895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67"/>
          <p:cNvSpPr>
            <a:spLocks/>
          </p:cNvSpPr>
          <p:nvPr/>
        </p:nvSpPr>
        <p:spPr bwMode="auto">
          <a:xfrm>
            <a:off x="2819206" y="5017684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68"/>
          <p:cNvSpPr>
            <a:spLocks/>
          </p:cNvSpPr>
          <p:nvPr/>
        </p:nvSpPr>
        <p:spPr bwMode="auto">
          <a:xfrm>
            <a:off x="3637544" y="4941210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69"/>
          <p:cNvSpPr>
            <a:spLocks/>
          </p:cNvSpPr>
          <p:nvPr/>
        </p:nvSpPr>
        <p:spPr bwMode="auto">
          <a:xfrm>
            <a:off x="2541424" y="4696493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70"/>
          <p:cNvSpPr>
            <a:spLocks/>
          </p:cNvSpPr>
          <p:nvPr/>
        </p:nvSpPr>
        <p:spPr bwMode="auto">
          <a:xfrm>
            <a:off x="3096992" y="5285341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3224620" y="4168819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72"/>
          <p:cNvSpPr>
            <a:spLocks/>
          </p:cNvSpPr>
          <p:nvPr/>
        </p:nvSpPr>
        <p:spPr bwMode="auto">
          <a:xfrm>
            <a:off x="6325289" y="297582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74"/>
          <p:cNvSpPr>
            <a:spLocks/>
          </p:cNvSpPr>
          <p:nvPr/>
        </p:nvSpPr>
        <p:spPr bwMode="auto">
          <a:xfrm>
            <a:off x="3645049" y="5270046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4035448" y="494121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4433357" y="5407700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4433357" y="5002389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4035448" y="533887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975387" y="442883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80"/>
          <p:cNvSpPr>
            <a:spLocks/>
          </p:cNvSpPr>
          <p:nvPr/>
        </p:nvSpPr>
        <p:spPr bwMode="auto">
          <a:xfrm>
            <a:off x="3577483" y="431412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4418342" y="4650608"/>
            <a:ext cx="25526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  <a:gd name="T12" fmla="*/ 29 w 29"/>
              <a:gd name="T1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lnTo>
                  <a:pt x="29" y="14"/>
                </a:lnTo>
                <a:close/>
              </a:path>
            </a:pathLst>
          </a:custGeom>
          <a:solidFill>
            <a:srgbClr val="FA8282"/>
          </a:solidFill>
          <a:ln w="76200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83"/>
          <p:cNvSpPr>
            <a:spLocks/>
          </p:cNvSpPr>
          <p:nvPr/>
        </p:nvSpPr>
        <p:spPr bwMode="auto">
          <a:xfrm>
            <a:off x="3840249" y="4711788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Freeform 84"/>
          <p:cNvSpPr>
            <a:spLocks/>
          </p:cNvSpPr>
          <p:nvPr/>
        </p:nvSpPr>
        <p:spPr bwMode="auto">
          <a:xfrm>
            <a:off x="5777227" y="463531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Freeform 85"/>
          <p:cNvSpPr>
            <a:spLocks/>
          </p:cNvSpPr>
          <p:nvPr/>
        </p:nvSpPr>
        <p:spPr bwMode="auto">
          <a:xfrm>
            <a:off x="5912365" y="498709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5191629" y="4314122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87"/>
          <p:cNvSpPr>
            <a:spLocks/>
          </p:cNvSpPr>
          <p:nvPr/>
        </p:nvSpPr>
        <p:spPr bwMode="auto">
          <a:xfrm>
            <a:off x="6325289" y="502532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88"/>
          <p:cNvSpPr>
            <a:spLocks/>
          </p:cNvSpPr>
          <p:nvPr/>
        </p:nvSpPr>
        <p:spPr bwMode="auto">
          <a:xfrm>
            <a:off x="5506951" y="4948855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89"/>
          <p:cNvSpPr>
            <a:spLocks/>
          </p:cNvSpPr>
          <p:nvPr/>
        </p:nvSpPr>
        <p:spPr bwMode="auto">
          <a:xfrm>
            <a:off x="6175136" y="457413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Freeform 90"/>
          <p:cNvSpPr>
            <a:spLocks/>
          </p:cNvSpPr>
          <p:nvPr/>
        </p:nvSpPr>
        <p:spPr bwMode="auto">
          <a:xfrm>
            <a:off x="5784737" y="5315931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91"/>
          <p:cNvSpPr>
            <a:spLocks/>
          </p:cNvSpPr>
          <p:nvPr/>
        </p:nvSpPr>
        <p:spPr bwMode="auto">
          <a:xfrm>
            <a:off x="5912365" y="4176469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Freeform 93"/>
          <p:cNvSpPr>
            <a:spLocks/>
          </p:cNvSpPr>
          <p:nvPr/>
        </p:nvSpPr>
        <p:spPr bwMode="auto">
          <a:xfrm>
            <a:off x="5146583" y="4948855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94"/>
          <p:cNvSpPr>
            <a:spLocks/>
          </p:cNvSpPr>
          <p:nvPr/>
        </p:nvSpPr>
        <p:spPr bwMode="auto">
          <a:xfrm>
            <a:off x="4823756" y="5285341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Freeform 95"/>
          <p:cNvSpPr>
            <a:spLocks/>
          </p:cNvSpPr>
          <p:nvPr/>
        </p:nvSpPr>
        <p:spPr bwMode="auto">
          <a:xfrm>
            <a:off x="4748679" y="4887676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96"/>
          <p:cNvSpPr>
            <a:spLocks/>
          </p:cNvSpPr>
          <p:nvPr/>
        </p:nvSpPr>
        <p:spPr bwMode="auto">
          <a:xfrm>
            <a:off x="5146583" y="5354170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97"/>
          <p:cNvSpPr>
            <a:spLocks/>
          </p:cNvSpPr>
          <p:nvPr/>
        </p:nvSpPr>
        <p:spPr bwMode="auto">
          <a:xfrm>
            <a:off x="5409354" y="5545353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5597043" y="4329417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99"/>
          <p:cNvSpPr>
            <a:spLocks/>
          </p:cNvSpPr>
          <p:nvPr/>
        </p:nvSpPr>
        <p:spPr bwMode="auto">
          <a:xfrm>
            <a:off x="4823756" y="4558839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Freeform 100"/>
          <p:cNvSpPr>
            <a:spLocks/>
          </p:cNvSpPr>
          <p:nvPr/>
        </p:nvSpPr>
        <p:spPr bwMode="auto">
          <a:xfrm>
            <a:off x="5341782" y="4719433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Expected Error Reduction</a:t>
            </a: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2366286" y="2707313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Freeform 72"/>
          <p:cNvSpPr>
            <a:spLocks/>
          </p:cNvSpPr>
          <p:nvPr/>
        </p:nvSpPr>
        <p:spPr bwMode="auto">
          <a:xfrm>
            <a:off x="6327686" y="2976562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489990" y="2596241"/>
            <a:ext cx="217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Repeat for all </a:t>
            </a:r>
            <a:r>
              <a:rPr lang="en-GB" sz="2800" dirty="0" err="1" smtClean="0">
                <a:solidFill>
                  <a:srgbClr val="FFC000"/>
                </a:solidFill>
              </a:rPr>
              <a:t>unlabeled</a:t>
            </a:r>
            <a:r>
              <a:rPr lang="en-GB" sz="2800" dirty="0" smtClean="0">
                <a:solidFill>
                  <a:srgbClr val="FFC000"/>
                </a:solidFill>
              </a:rPr>
              <a:t> nodes!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" y="3200400"/>
            <a:ext cx="3108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FF0000"/>
                </a:solidFill>
              </a:rPr>
              <a:t>O(N</a:t>
            </a:r>
            <a:r>
              <a:rPr lang="en-GB" sz="42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4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For Zhu et al.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162800" y="609600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426924" y="1112837"/>
            <a:ext cx="1539037" cy="1096963"/>
            <a:chOff x="7426924" y="1112837"/>
            <a:chExt cx="1539037" cy="1096963"/>
          </a:xfrm>
        </p:grpSpPr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7426924" y="1112837"/>
              <a:ext cx="1539037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7661037" y="12922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7716600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7605475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768802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77435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7605475" y="1458912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7688025" y="1211262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8497649" y="1292225"/>
              <a:ext cx="50077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8467487" y="14033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51625" y="13350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8634175" y="143192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634175" y="134778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551625" y="1419225"/>
              <a:ext cx="51550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607187" y="126523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7897574" y="1830387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4" name="Freeform 65"/>
            <p:cNvSpPr>
              <a:spLocks/>
            </p:cNvSpPr>
            <p:nvPr/>
          </p:nvSpPr>
          <p:spPr bwMode="auto">
            <a:xfrm>
              <a:off x="7867411" y="1903412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7799150" y="1811337"/>
              <a:ext cx="57442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781686" y="1911350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954724" y="1895475"/>
              <a:ext cx="58914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7722950" y="1844675"/>
              <a:ext cx="57442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7840424" y="1966912"/>
              <a:ext cx="58914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7867411" y="1735137"/>
              <a:ext cx="58914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8523050" y="1487487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8689737" y="137636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43" name="Freeform 74"/>
            <p:cNvSpPr>
              <a:spLocks/>
            </p:cNvSpPr>
            <p:nvPr/>
          </p:nvSpPr>
          <p:spPr bwMode="auto">
            <a:xfrm>
              <a:off x="7956312" y="1963737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4" name="Freeform 75"/>
            <p:cNvSpPr>
              <a:spLocks/>
            </p:cNvSpPr>
            <p:nvPr/>
          </p:nvSpPr>
          <p:spPr bwMode="auto">
            <a:xfrm>
              <a:off x="8038862" y="1895475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5" name="Freeform 76"/>
            <p:cNvSpPr>
              <a:spLocks/>
            </p:cNvSpPr>
            <p:nvPr/>
          </p:nvSpPr>
          <p:spPr bwMode="auto">
            <a:xfrm>
              <a:off x="8122999" y="1992312"/>
              <a:ext cx="50077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6" name="Freeform 77"/>
            <p:cNvSpPr>
              <a:spLocks/>
            </p:cNvSpPr>
            <p:nvPr/>
          </p:nvSpPr>
          <p:spPr bwMode="auto">
            <a:xfrm>
              <a:off x="8122999" y="1908175"/>
              <a:ext cx="50077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7" name="Freeform 78"/>
            <p:cNvSpPr>
              <a:spLocks/>
            </p:cNvSpPr>
            <p:nvPr/>
          </p:nvSpPr>
          <p:spPr bwMode="auto">
            <a:xfrm>
              <a:off x="8038862" y="1978025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8" name="Freeform 79"/>
            <p:cNvSpPr>
              <a:spLocks/>
            </p:cNvSpPr>
            <p:nvPr/>
          </p:nvSpPr>
          <p:spPr bwMode="auto">
            <a:xfrm>
              <a:off x="8026162" y="1789112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9" name="Freeform 80"/>
            <p:cNvSpPr>
              <a:spLocks/>
            </p:cNvSpPr>
            <p:nvPr/>
          </p:nvSpPr>
          <p:spPr bwMode="auto">
            <a:xfrm>
              <a:off x="7942025" y="1765300"/>
              <a:ext cx="51550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0" name="Freeform 81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1" name="Freeform 82"/>
            <p:cNvSpPr>
              <a:spLocks/>
            </p:cNvSpPr>
            <p:nvPr/>
          </p:nvSpPr>
          <p:spPr bwMode="auto">
            <a:xfrm>
              <a:off x="8119824" y="1835150"/>
              <a:ext cx="50077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2" name="Freeform 83"/>
            <p:cNvSpPr>
              <a:spLocks/>
            </p:cNvSpPr>
            <p:nvPr/>
          </p:nvSpPr>
          <p:spPr bwMode="auto">
            <a:xfrm>
              <a:off x="7997587" y="1847850"/>
              <a:ext cx="51550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53" name="Freeform 84"/>
            <p:cNvSpPr>
              <a:spLocks/>
            </p:cNvSpPr>
            <p:nvPr/>
          </p:nvSpPr>
          <p:spPr bwMode="auto">
            <a:xfrm>
              <a:off x="8407161" y="18319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4" name="Freeform 85"/>
            <p:cNvSpPr>
              <a:spLocks/>
            </p:cNvSpPr>
            <p:nvPr/>
          </p:nvSpPr>
          <p:spPr bwMode="auto">
            <a:xfrm>
              <a:off x="8435736" y="1905000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5" name="Freeform 86"/>
            <p:cNvSpPr>
              <a:spLocks/>
            </p:cNvSpPr>
            <p:nvPr/>
          </p:nvSpPr>
          <p:spPr bwMode="auto">
            <a:xfrm>
              <a:off x="8283336" y="1765300"/>
              <a:ext cx="58914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6" name="Freeform 87"/>
            <p:cNvSpPr>
              <a:spLocks/>
            </p:cNvSpPr>
            <p:nvPr/>
          </p:nvSpPr>
          <p:spPr bwMode="auto">
            <a:xfrm>
              <a:off x="8523049" y="1912937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7" name="Freeform 88"/>
            <p:cNvSpPr>
              <a:spLocks/>
            </p:cNvSpPr>
            <p:nvPr/>
          </p:nvSpPr>
          <p:spPr bwMode="auto">
            <a:xfrm>
              <a:off x="8350011" y="18970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8" name="Freeform 89"/>
            <p:cNvSpPr>
              <a:spLocks/>
            </p:cNvSpPr>
            <p:nvPr/>
          </p:nvSpPr>
          <p:spPr bwMode="auto">
            <a:xfrm>
              <a:off x="8491299" y="181927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59" name="Freeform 90"/>
            <p:cNvSpPr>
              <a:spLocks/>
            </p:cNvSpPr>
            <p:nvPr/>
          </p:nvSpPr>
          <p:spPr bwMode="auto">
            <a:xfrm>
              <a:off x="8408749" y="1973262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0" name="Freeform 91"/>
            <p:cNvSpPr>
              <a:spLocks/>
            </p:cNvSpPr>
            <p:nvPr/>
          </p:nvSpPr>
          <p:spPr bwMode="auto">
            <a:xfrm>
              <a:off x="8435736" y="1736725"/>
              <a:ext cx="58914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1" name="Freeform 92"/>
            <p:cNvSpPr>
              <a:spLocks/>
            </p:cNvSpPr>
            <p:nvPr/>
          </p:nvSpPr>
          <p:spPr bwMode="auto">
            <a:xfrm>
              <a:off x="8356361" y="1966912"/>
              <a:ext cx="50077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2" name="Freeform 93"/>
            <p:cNvSpPr>
              <a:spLocks/>
            </p:cNvSpPr>
            <p:nvPr/>
          </p:nvSpPr>
          <p:spPr bwMode="auto">
            <a:xfrm>
              <a:off x="8273812" y="1897062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3" name="Freeform 94"/>
            <p:cNvSpPr>
              <a:spLocks/>
            </p:cNvSpPr>
            <p:nvPr/>
          </p:nvSpPr>
          <p:spPr bwMode="auto">
            <a:xfrm>
              <a:off x="8205550" y="1966912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4" name="Freeform 95"/>
            <p:cNvSpPr>
              <a:spLocks/>
            </p:cNvSpPr>
            <p:nvPr/>
          </p:nvSpPr>
          <p:spPr bwMode="auto">
            <a:xfrm>
              <a:off x="8189675" y="1884362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5" name="Freeform 96"/>
            <p:cNvSpPr>
              <a:spLocks/>
            </p:cNvSpPr>
            <p:nvPr/>
          </p:nvSpPr>
          <p:spPr bwMode="auto">
            <a:xfrm>
              <a:off x="8273812" y="1981200"/>
              <a:ext cx="51550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6" name="Freeform 97"/>
            <p:cNvSpPr>
              <a:spLocks/>
            </p:cNvSpPr>
            <p:nvPr/>
          </p:nvSpPr>
          <p:spPr bwMode="auto">
            <a:xfrm>
              <a:off x="8329375" y="2020887"/>
              <a:ext cx="51550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7" name="Freeform 98"/>
            <p:cNvSpPr>
              <a:spLocks/>
            </p:cNvSpPr>
            <p:nvPr/>
          </p:nvSpPr>
          <p:spPr bwMode="auto">
            <a:xfrm>
              <a:off x="8369062" y="1768475"/>
              <a:ext cx="51550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8" name="Freeform 99"/>
            <p:cNvSpPr>
              <a:spLocks/>
            </p:cNvSpPr>
            <p:nvPr/>
          </p:nvSpPr>
          <p:spPr bwMode="auto">
            <a:xfrm>
              <a:off x="8205550" y="1816100"/>
              <a:ext cx="51550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  <p:sp>
          <p:nvSpPr>
            <p:cNvPr id="169" name="Freeform 100"/>
            <p:cNvSpPr>
              <a:spLocks/>
            </p:cNvSpPr>
            <p:nvPr/>
          </p:nvSpPr>
          <p:spPr bwMode="auto">
            <a:xfrm>
              <a:off x="8315086" y="1849437"/>
              <a:ext cx="50077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rgbClr val="FFC000"/>
                  </a:solidFill>
                </a:ln>
                <a:solidFill>
                  <a:srgbClr val="8CD050"/>
                </a:solidFill>
              </a:endParaRPr>
            </a:p>
          </p:txBody>
        </p:sp>
      </p:grpSp>
      <p:sp>
        <p:nvSpPr>
          <p:cNvPr id="170" name="Freeform 53"/>
          <p:cNvSpPr>
            <a:spLocks/>
          </p:cNvSpPr>
          <p:nvPr/>
        </p:nvSpPr>
        <p:spPr bwMode="auto">
          <a:xfrm>
            <a:off x="2365406" y="272653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90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>
            <a:off x="6220204" y="2021985"/>
            <a:ext cx="25526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077556" y="2557304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>
            <a:off x="6475464" y="2228463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6865863" y="2694958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6865863" y="2289642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>
            <a:off x="6475464" y="2633778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>
            <a:off x="6738230" y="1891977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>
            <a:off x="7128629" y="242729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50"/>
          <p:cNvSpPr>
            <a:spLocks/>
          </p:cNvSpPr>
          <p:nvPr/>
        </p:nvSpPr>
        <p:spPr bwMode="auto">
          <a:xfrm>
            <a:off x="2252810" y="2040354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51"/>
          <p:cNvSpPr>
            <a:spLocks/>
          </p:cNvSpPr>
          <p:nvPr/>
        </p:nvSpPr>
        <p:spPr bwMode="auto">
          <a:xfrm>
            <a:off x="2515581" y="2308011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52"/>
          <p:cNvSpPr>
            <a:spLocks/>
          </p:cNvSpPr>
          <p:nvPr/>
        </p:nvSpPr>
        <p:spPr bwMode="auto">
          <a:xfrm>
            <a:off x="1990044" y="2445665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1" name="Freeform 54"/>
          <p:cNvSpPr>
            <a:spLocks/>
          </p:cNvSpPr>
          <p:nvPr/>
        </p:nvSpPr>
        <p:spPr bwMode="auto">
          <a:xfrm>
            <a:off x="2643209" y="1910346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2" name="Freeform 55"/>
          <p:cNvSpPr>
            <a:spLocks/>
          </p:cNvSpPr>
          <p:nvPr/>
        </p:nvSpPr>
        <p:spPr bwMode="auto">
          <a:xfrm>
            <a:off x="1990044" y="2843330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3" name="Freeform 56"/>
          <p:cNvSpPr>
            <a:spLocks/>
          </p:cNvSpPr>
          <p:nvPr/>
        </p:nvSpPr>
        <p:spPr bwMode="auto">
          <a:xfrm>
            <a:off x="2380443" y="1650334"/>
            <a:ext cx="262771" cy="26001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Freeform 53"/>
          <p:cNvSpPr>
            <a:spLocks/>
          </p:cNvSpPr>
          <p:nvPr/>
        </p:nvSpPr>
        <p:spPr bwMode="auto">
          <a:xfrm>
            <a:off x="2376666" y="2712474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5" name="Freeform 64"/>
          <p:cNvSpPr>
            <a:spLocks/>
          </p:cNvSpPr>
          <p:nvPr/>
        </p:nvSpPr>
        <p:spPr bwMode="auto">
          <a:xfrm>
            <a:off x="3373769" y="4604833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4" y="33"/>
                  <a:pt x="6" y="29"/>
                  <a:pt x="3" y="22"/>
                </a:cubicBezTo>
                <a:cubicBezTo>
                  <a:pt x="0" y="15"/>
                  <a:pt x="3" y="6"/>
                  <a:pt x="10" y="3"/>
                </a:cubicBezTo>
                <a:cubicBezTo>
                  <a:pt x="18" y="0"/>
                  <a:pt x="26" y="3"/>
                  <a:pt x="29" y="11"/>
                </a:cubicBezTo>
                <a:cubicBezTo>
                  <a:pt x="33" y="18"/>
                  <a:pt x="29" y="26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6" name="Freeform 65"/>
          <p:cNvSpPr>
            <a:spLocks/>
          </p:cNvSpPr>
          <p:nvPr/>
        </p:nvSpPr>
        <p:spPr bwMode="auto">
          <a:xfrm>
            <a:off x="3231121" y="4956614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7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" name="Freeform 66"/>
          <p:cNvSpPr>
            <a:spLocks/>
          </p:cNvSpPr>
          <p:nvPr/>
        </p:nvSpPr>
        <p:spPr bwMode="auto">
          <a:xfrm>
            <a:off x="2908294" y="4513064"/>
            <a:ext cx="292801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2"/>
                </a:cubicBezTo>
                <a:cubicBezTo>
                  <a:pt x="0" y="15"/>
                  <a:pt x="4" y="7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" name="Freeform 67"/>
          <p:cNvSpPr>
            <a:spLocks/>
          </p:cNvSpPr>
          <p:nvPr/>
        </p:nvSpPr>
        <p:spPr bwMode="auto">
          <a:xfrm>
            <a:off x="2825707" y="4994853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0 w 33"/>
              <a:gd name="T7" fmla="*/ 3 h 33"/>
              <a:gd name="T8" fmla="*/ 29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4" y="33"/>
                  <a:pt x="6" y="29"/>
                  <a:pt x="3" y="22"/>
                </a:cubicBezTo>
                <a:cubicBezTo>
                  <a:pt x="0" y="14"/>
                  <a:pt x="3" y="6"/>
                  <a:pt x="10" y="3"/>
                </a:cubicBezTo>
                <a:cubicBezTo>
                  <a:pt x="18" y="0"/>
                  <a:pt x="26" y="3"/>
                  <a:pt x="29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" name="Freeform 68"/>
          <p:cNvSpPr>
            <a:spLocks/>
          </p:cNvSpPr>
          <p:nvPr/>
        </p:nvSpPr>
        <p:spPr bwMode="auto">
          <a:xfrm>
            <a:off x="3644045" y="4918379"/>
            <a:ext cx="300307" cy="305896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6" y="30"/>
                  <a:pt x="3" y="22"/>
                </a:cubicBezTo>
                <a:cubicBezTo>
                  <a:pt x="0" y="15"/>
                  <a:pt x="3" y="6"/>
                  <a:pt x="11" y="3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8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69"/>
          <p:cNvSpPr>
            <a:spLocks/>
          </p:cNvSpPr>
          <p:nvPr/>
        </p:nvSpPr>
        <p:spPr bwMode="auto">
          <a:xfrm>
            <a:off x="2547925" y="4673662"/>
            <a:ext cx="292801" cy="298251"/>
          </a:xfrm>
          <a:custGeom>
            <a:avLst/>
            <a:gdLst>
              <a:gd name="T0" fmla="*/ 22 w 33"/>
              <a:gd name="T1" fmla="*/ 30 h 33"/>
              <a:gd name="T2" fmla="*/ 22 w 33"/>
              <a:gd name="T3" fmla="*/ 30 h 33"/>
              <a:gd name="T4" fmla="*/ 3 w 33"/>
              <a:gd name="T5" fmla="*/ 23 h 33"/>
              <a:gd name="T6" fmla="*/ 11 w 33"/>
              <a:gd name="T7" fmla="*/ 4 h 33"/>
              <a:gd name="T8" fmla="*/ 30 w 33"/>
              <a:gd name="T9" fmla="*/ 11 h 33"/>
              <a:gd name="T10" fmla="*/ 22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30"/>
                </a:moveTo>
                <a:lnTo>
                  <a:pt x="22" y="30"/>
                </a:lnTo>
                <a:cubicBezTo>
                  <a:pt x="15" y="33"/>
                  <a:pt x="7" y="30"/>
                  <a:pt x="3" y="23"/>
                </a:cubicBezTo>
                <a:cubicBezTo>
                  <a:pt x="0" y="15"/>
                  <a:pt x="4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ubicBezTo>
                  <a:pt x="33" y="19"/>
                  <a:pt x="30" y="27"/>
                  <a:pt x="22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" name="Freeform 70"/>
          <p:cNvSpPr>
            <a:spLocks/>
          </p:cNvSpPr>
          <p:nvPr/>
        </p:nvSpPr>
        <p:spPr bwMode="auto">
          <a:xfrm>
            <a:off x="3103493" y="5262510"/>
            <a:ext cx="300307" cy="298251"/>
          </a:xfrm>
          <a:custGeom>
            <a:avLst/>
            <a:gdLst>
              <a:gd name="T0" fmla="*/ 22 w 33"/>
              <a:gd name="T1" fmla="*/ 29 h 33"/>
              <a:gd name="T2" fmla="*/ 22 w 33"/>
              <a:gd name="T3" fmla="*/ 29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0 h 33"/>
              <a:gd name="T10" fmla="*/ 22 w 33"/>
              <a:gd name="T1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2" y="29"/>
                </a:moveTo>
                <a:lnTo>
                  <a:pt x="22" y="29"/>
                </a:lnTo>
                <a:cubicBezTo>
                  <a:pt x="15" y="33"/>
                  <a:pt x="6" y="29"/>
                  <a:pt x="3" y="22"/>
                </a:cubicBezTo>
                <a:cubicBezTo>
                  <a:pt x="0" y="14"/>
                  <a:pt x="3" y="6"/>
                  <a:pt x="11" y="3"/>
                </a:cubicBezTo>
                <a:cubicBezTo>
                  <a:pt x="18" y="0"/>
                  <a:pt x="26" y="3"/>
                  <a:pt x="30" y="10"/>
                </a:cubicBezTo>
                <a:cubicBezTo>
                  <a:pt x="33" y="18"/>
                  <a:pt x="29" y="26"/>
                  <a:pt x="22" y="29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" name="Freeform 71"/>
          <p:cNvSpPr>
            <a:spLocks/>
          </p:cNvSpPr>
          <p:nvPr/>
        </p:nvSpPr>
        <p:spPr bwMode="auto">
          <a:xfrm>
            <a:off x="3231121" y="4145988"/>
            <a:ext cx="300307" cy="305896"/>
          </a:xfrm>
          <a:custGeom>
            <a:avLst/>
            <a:gdLst>
              <a:gd name="T0" fmla="*/ 23 w 33"/>
              <a:gd name="T1" fmla="*/ 30 h 33"/>
              <a:gd name="T2" fmla="*/ 23 w 33"/>
              <a:gd name="T3" fmla="*/ 30 h 33"/>
              <a:gd name="T4" fmla="*/ 3 w 33"/>
              <a:gd name="T5" fmla="*/ 22 h 33"/>
              <a:gd name="T6" fmla="*/ 11 w 33"/>
              <a:gd name="T7" fmla="*/ 3 h 33"/>
              <a:gd name="T8" fmla="*/ 30 w 33"/>
              <a:gd name="T9" fmla="*/ 11 h 33"/>
              <a:gd name="T10" fmla="*/ 23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23" y="30"/>
                </a:moveTo>
                <a:lnTo>
                  <a:pt x="23" y="30"/>
                </a:lnTo>
                <a:cubicBezTo>
                  <a:pt x="15" y="33"/>
                  <a:pt x="7" y="29"/>
                  <a:pt x="3" y="22"/>
                </a:cubicBezTo>
                <a:cubicBezTo>
                  <a:pt x="0" y="15"/>
                  <a:pt x="4" y="6"/>
                  <a:pt x="11" y="3"/>
                </a:cubicBezTo>
                <a:cubicBezTo>
                  <a:pt x="18" y="0"/>
                  <a:pt x="27" y="3"/>
                  <a:pt x="30" y="11"/>
                </a:cubicBezTo>
                <a:cubicBezTo>
                  <a:pt x="33" y="18"/>
                  <a:pt x="30" y="26"/>
                  <a:pt x="23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3" name="Freeform 74"/>
          <p:cNvSpPr>
            <a:spLocks/>
          </p:cNvSpPr>
          <p:nvPr/>
        </p:nvSpPr>
        <p:spPr bwMode="auto">
          <a:xfrm>
            <a:off x="3651550" y="5247215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4 w 29"/>
              <a:gd name="T5" fmla="*/ 29 h 29"/>
              <a:gd name="T6" fmla="*/ 0 w 29"/>
              <a:gd name="T7" fmla="*/ 15 h 29"/>
              <a:gd name="T8" fmla="*/ 14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" name="Freeform 75"/>
          <p:cNvSpPr>
            <a:spLocks/>
          </p:cNvSpPr>
          <p:nvPr/>
        </p:nvSpPr>
        <p:spPr bwMode="auto">
          <a:xfrm>
            <a:off x="4041949" y="4918379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5" name="Freeform 76"/>
          <p:cNvSpPr>
            <a:spLocks/>
          </p:cNvSpPr>
          <p:nvPr/>
        </p:nvSpPr>
        <p:spPr bwMode="auto">
          <a:xfrm>
            <a:off x="4439858" y="5384869"/>
            <a:ext cx="255261" cy="267662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14 w 28"/>
              <a:gd name="T5" fmla="*/ 29 h 29"/>
              <a:gd name="T6" fmla="*/ 0 w 28"/>
              <a:gd name="T7" fmla="*/ 14 h 29"/>
              <a:gd name="T8" fmla="*/ 14 w 28"/>
              <a:gd name="T9" fmla="*/ 0 h 29"/>
              <a:gd name="T10" fmla="*/ 28 w 28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cubicBezTo>
                  <a:pt x="28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6" name="Freeform 77"/>
          <p:cNvSpPr>
            <a:spLocks/>
          </p:cNvSpPr>
          <p:nvPr/>
        </p:nvSpPr>
        <p:spPr bwMode="auto">
          <a:xfrm>
            <a:off x="4439858" y="4979558"/>
            <a:ext cx="255261" cy="267662"/>
          </a:xfrm>
          <a:custGeom>
            <a:avLst/>
            <a:gdLst>
              <a:gd name="T0" fmla="*/ 28 w 28"/>
              <a:gd name="T1" fmla="*/ 15 h 29"/>
              <a:gd name="T2" fmla="*/ 28 w 28"/>
              <a:gd name="T3" fmla="*/ 15 h 29"/>
              <a:gd name="T4" fmla="*/ 14 w 28"/>
              <a:gd name="T5" fmla="*/ 29 h 29"/>
              <a:gd name="T6" fmla="*/ 0 w 28"/>
              <a:gd name="T7" fmla="*/ 15 h 29"/>
              <a:gd name="T8" fmla="*/ 14 w 28"/>
              <a:gd name="T9" fmla="*/ 0 h 29"/>
              <a:gd name="T10" fmla="*/ 28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28" y="15"/>
                </a:moveTo>
                <a:lnTo>
                  <a:pt x="28" y="15"/>
                </a:lnTo>
                <a:cubicBezTo>
                  <a:pt x="28" y="23"/>
                  <a:pt x="22" y="29"/>
                  <a:pt x="14" y="29"/>
                </a:cubicBez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7" name="Freeform 78"/>
          <p:cNvSpPr>
            <a:spLocks/>
          </p:cNvSpPr>
          <p:nvPr/>
        </p:nvSpPr>
        <p:spPr bwMode="auto">
          <a:xfrm>
            <a:off x="4041949" y="5316044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8" name="Freeform 79"/>
          <p:cNvSpPr>
            <a:spLocks/>
          </p:cNvSpPr>
          <p:nvPr/>
        </p:nvSpPr>
        <p:spPr bwMode="auto">
          <a:xfrm>
            <a:off x="3981888" y="4406000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4 w 29"/>
              <a:gd name="T5" fmla="*/ 29 h 29"/>
              <a:gd name="T6" fmla="*/ 0 w 29"/>
              <a:gd name="T7" fmla="*/ 14 h 29"/>
              <a:gd name="T8" fmla="*/ 14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9" name="Freeform 80"/>
          <p:cNvSpPr>
            <a:spLocks/>
          </p:cNvSpPr>
          <p:nvPr/>
        </p:nvSpPr>
        <p:spPr bwMode="auto">
          <a:xfrm>
            <a:off x="3583984" y="4291291"/>
            <a:ext cx="262771" cy="267662"/>
          </a:xfrm>
          <a:custGeom>
            <a:avLst/>
            <a:gdLst>
              <a:gd name="T0" fmla="*/ 29 w 29"/>
              <a:gd name="T1" fmla="*/ 14 h 29"/>
              <a:gd name="T2" fmla="*/ 29 w 29"/>
              <a:gd name="T3" fmla="*/ 14 h 29"/>
              <a:gd name="T4" fmla="*/ 15 w 29"/>
              <a:gd name="T5" fmla="*/ 29 h 29"/>
              <a:gd name="T6" fmla="*/ 0 w 29"/>
              <a:gd name="T7" fmla="*/ 14 h 29"/>
              <a:gd name="T8" fmla="*/ 15 w 29"/>
              <a:gd name="T9" fmla="*/ 0 h 29"/>
              <a:gd name="T10" fmla="*/ 29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4"/>
                </a:moveTo>
                <a:lnTo>
                  <a:pt x="29" y="14"/>
                </a:lnTo>
                <a:cubicBezTo>
                  <a:pt x="29" y="22"/>
                  <a:pt x="23" y="29"/>
                  <a:pt x="15" y="29"/>
                </a:cubicBezTo>
                <a:cubicBezTo>
                  <a:pt x="7" y="29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" y="0"/>
                  <a:pt x="29" y="6"/>
                  <a:pt x="29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0" name="Freeform 83"/>
          <p:cNvSpPr>
            <a:spLocks/>
          </p:cNvSpPr>
          <p:nvPr/>
        </p:nvSpPr>
        <p:spPr bwMode="auto">
          <a:xfrm>
            <a:off x="3846750" y="4688957"/>
            <a:ext cx="262771" cy="267662"/>
          </a:xfrm>
          <a:custGeom>
            <a:avLst/>
            <a:gdLst>
              <a:gd name="T0" fmla="*/ 29 w 29"/>
              <a:gd name="T1" fmla="*/ 15 h 29"/>
              <a:gd name="T2" fmla="*/ 29 w 29"/>
              <a:gd name="T3" fmla="*/ 15 h 29"/>
              <a:gd name="T4" fmla="*/ 15 w 29"/>
              <a:gd name="T5" fmla="*/ 29 h 29"/>
              <a:gd name="T6" fmla="*/ 0 w 29"/>
              <a:gd name="T7" fmla="*/ 15 h 29"/>
              <a:gd name="T8" fmla="*/ 15 w 29"/>
              <a:gd name="T9" fmla="*/ 0 h 29"/>
              <a:gd name="T10" fmla="*/ 29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29" y="15"/>
                </a:moveTo>
                <a:lnTo>
                  <a:pt x="29" y="15"/>
                </a:lnTo>
                <a:cubicBezTo>
                  <a:pt x="29" y="23"/>
                  <a:pt x="23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1" name="Freeform 84"/>
          <p:cNvSpPr>
            <a:spLocks/>
          </p:cNvSpPr>
          <p:nvPr/>
        </p:nvSpPr>
        <p:spPr bwMode="auto">
          <a:xfrm>
            <a:off x="5783728" y="4612483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7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85"/>
          <p:cNvSpPr>
            <a:spLocks/>
          </p:cNvSpPr>
          <p:nvPr/>
        </p:nvSpPr>
        <p:spPr bwMode="auto">
          <a:xfrm>
            <a:off x="5918866" y="4964263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3" name="Freeform 86"/>
          <p:cNvSpPr>
            <a:spLocks/>
          </p:cNvSpPr>
          <p:nvPr/>
        </p:nvSpPr>
        <p:spPr bwMode="auto">
          <a:xfrm>
            <a:off x="5198130" y="4291291"/>
            <a:ext cx="300307" cy="298251"/>
          </a:xfrm>
          <a:custGeom>
            <a:avLst/>
            <a:gdLst>
              <a:gd name="T0" fmla="*/ 11 w 33"/>
              <a:gd name="T1" fmla="*/ 29 h 32"/>
              <a:gd name="T2" fmla="*/ 11 w 33"/>
              <a:gd name="T3" fmla="*/ 29 h 32"/>
              <a:gd name="T4" fmla="*/ 30 w 33"/>
              <a:gd name="T5" fmla="*/ 22 h 32"/>
              <a:gd name="T6" fmla="*/ 22 w 33"/>
              <a:gd name="T7" fmla="*/ 3 h 32"/>
              <a:gd name="T8" fmla="*/ 3 w 33"/>
              <a:gd name="T9" fmla="*/ 10 h 32"/>
              <a:gd name="T10" fmla="*/ 11 w 33"/>
              <a:gd name="T1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2">
                <a:moveTo>
                  <a:pt x="11" y="29"/>
                </a:moveTo>
                <a:lnTo>
                  <a:pt x="11" y="29"/>
                </a:lnTo>
                <a:cubicBezTo>
                  <a:pt x="18" y="32"/>
                  <a:pt x="27" y="29"/>
                  <a:pt x="30" y="22"/>
                </a:cubicBezTo>
                <a:cubicBezTo>
                  <a:pt x="33" y="14"/>
                  <a:pt x="30" y="6"/>
                  <a:pt x="22" y="3"/>
                </a:cubicBezTo>
                <a:cubicBezTo>
                  <a:pt x="15" y="0"/>
                  <a:pt x="6" y="3"/>
                  <a:pt x="3" y="10"/>
                </a:cubicBezTo>
                <a:cubicBezTo>
                  <a:pt x="0" y="18"/>
                  <a:pt x="3" y="26"/>
                  <a:pt x="11" y="29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" name="Freeform 87"/>
          <p:cNvSpPr>
            <a:spLocks/>
          </p:cNvSpPr>
          <p:nvPr/>
        </p:nvSpPr>
        <p:spPr bwMode="auto">
          <a:xfrm>
            <a:off x="6331790" y="5002498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29"/>
                  <a:pt x="30" y="22"/>
                </a:cubicBezTo>
                <a:cubicBezTo>
                  <a:pt x="33" y="15"/>
                  <a:pt x="30" y="6"/>
                  <a:pt x="22" y="3"/>
                </a:cubicBezTo>
                <a:cubicBezTo>
                  <a:pt x="15" y="0"/>
                  <a:pt x="6" y="3"/>
                  <a:pt x="3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5" name="Freeform 88"/>
          <p:cNvSpPr>
            <a:spLocks/>
          </p:cNvSpPr>
          <p:nvPr/>
        </p:nvSpPr>
        <p:spPr bwMode="auto">
          <a:xfrm>
            <a:off x="5513452" y="4926024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2 w 33"/>
              <a:gd name="T7" fmla="*/ 3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6" y="30"/>
                  <a:pt x="30" y="22"/>
                </a:cubicBezTo>
                <a:cubicBezTo>
                  <a:pt x="33" y="15"/>
                  <a:pt x="29" y="7"/>
                  <a:pt x="22" y="3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8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6" name="Freeform 89"/>
          <p:cNvSpPr>
            <a:spLocks/>
          </p:cNvSpPr>
          <p:nvPr/>
        </p:nvSpPr>
        <p:spPr bwMode="auto">
          <a:xfrm>
            <a:off x="6181637" y="4551303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4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7" name="Freeform 90"/>
          <p:cNvSpPr>
            <a:spLocks/>
          </p:cNvSpPr>
          <p:nvPr/>
        </p:nvSpPr>
        <p:spPr bwMode="auto">
          <a:xfrm>
            <a:off x="5791238" y="5293100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3 h 33"/>
              <a:gd name="T6" fmla="*/ 22 w 33"/>
              <a:gd name="T7" fmla="*/ 4 h 33"/>
              <a:gd name="T8" fmla="*/ 3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8" y="33"/>
                  <a:pt x="27" y="30"/>
                  <a:pt x="30" y="23"/>
                </a:cubicBezTo>
                <a:cubicBezTo>
                  <a:pt x="33" y="15"/>
                  <a:pt x="30" y="7"/>
                  <a:pt x="22" y="4"/>
                </a:cubicBezTo>
                <a:cubicBezTo>
                  <a:pt x="15" y="0"/>
                  <a:pt x="6" y="4"/>
                  <a:pt x="3" y="11"/>
                </a:cubicBezTo>
                <a:cubicBezTo>
                  <a:pt x="0" y="19"/>
                  <a:pt x="3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8" name="Freeform 91"/>
          <p:cNvSpPr>
            <a:spLocks/>
          </p:cNvSpPr>
          <p:nvPr/>
        </p:nvSpPr>
        <p:spPr bwMode="auto">
          <a:xfrm>
            <a:off x="5918866" y="4153638"/>
            <a:ext cx="300307" cy="305896"/>
          </a:xfrm>
          <a:custGeom>
            <a:avLst/>
            <a:gdLst>
              <a:gd name="T0" fmla="*/ 11 w 33"/>
              <a:gd name="T1" fmla="*/ 30 h 33"/>
              <a:gd name="T2" fmla="*/ 11 w 33"/>
              <a:gd name="T3" fmla="*/ 30 h 33"/>
              <a:gd name="T4" fmla="*/ 30 w 33"/>
              <a:gd name="T5" fmla="*/ 22 h 33"/>
              <a:gd name="T6" fmla="*/ 23 w 33"/>
              <a:gd name="T7" fmla="*/ 3 h 33"/>
              <a:gd name="T8" fmla="*/ 4 w 33"/>
              <a:gd name="T9" fmla="*/ 11 h 33"/>
              <a:gd name="T10" fmla="*/ 11 w 33"/>
              <a:gd name="T1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33">
                <a:moveTo>
                  <a:pt x="11" y="30"/>
                </a:moveTo>
                <a:lnTo>
                  <a:pt x="11" y="30"/>
                </a:lnTo>
                <a:cubicBezTo>
                  <a:pt x="19" y="33"/>
                  <a:pt x="27" y="30"/>
                  <a:pt x="30" y="22"/>
                </a:cubicBezTo>
                <a:cubicBezTo>
                  <a:pt x="33" y="15"/>
                  <a:pt x="30" y="6"/>
                  <a:pt x="23" y="3"/>
                </a:cubicBezTo>
                <a:cubicBezTo>
                  <a:pt x="15" y="0"/>
                  <a:pt x="7" y="3"/>
                  <a:pt x="4" y="11"/>
                </a:cubicBezTo>
                <a:cubicBezTo>
                  <a:pt x="0" y="18"/>
                  <a:pt x="4" y="27"/>
                  <a:pt x="11" y="30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" name="Freeform 93"/>
          <p:cNvSpPr>
            <a:spLocks/>
          </p:cNvSpPr>
          <p:nvPr/>
        </p:nvSpPr>
        <p:spPr bwMode="auto">
          <a:xfrm>
            <a:off x="5138269" y="4938040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" name="Freeform 94"/>
          <p:cNvSpPr>
            <a:spLocks/>
          </p:cNvSpPr>
          <p:nvPr/>
        </p:nvSpPr>
        <p:spPr bwMode="auto">
          <a:xfrm>
            <a:off x="4830257" y="5262510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" name="Freeform 95"/>
          <p:cNvSpPr>
            <a:spLocks/>
          </p:cNvSpPr>
          <p:nvPr/>
        </p:nvSpPr>
        <p:spPr bwMode="auto">
          <a:xfrm>
            <a:off x="4755180" y="4864845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3" name="Freeform 96"/>
          <p:cNvSpPr>
            <a:spLocks/>
          </p:cNvSpPr>
          <p:nvPr/>
        </p:nvSpPr>
        <p:spPr bwMode="auto">
          <a:xfrm>
            <a:off x="5153084" y="5331339"/>
            <a:ext cx="262771" cy="26766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6" y="29"/>
                  <a:pt x="14" y="29"/>
                </a:cubicBezTo>
                <a:cubicBezTo>
                  <a:pt x="22" y="29"/>
                  <a:pt x="29" y="22"/>
                  <a:pt x="29" y="14"/>
                </a:cubicBezTo>
                <a:cubicBezTo>
                  <a:pt x="29" y="6"/>
                  <a:pt x="22" y="0"/>
                  <a:pt x="14" y="0"/>
                </a:cubicBezTo>
                <a:cubicBezTo>
                  <a:pt x="6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97"/>
          <p:cNvSpPr>
            <a:spLocks/>
          </p:cNvSpPr>
          <p:nvPr/>
        </p:nvSpPr>
        <p:spPr bwMode="auto">
          <a:xfrm>
            <a:off x="5415855" y="5522522"/>
            <a:ext cx="262771" cy="26766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" name="Freeform 98"/>
          <p:cNvSpPr>
            <a:spLocks/>
          </p:cNvSpPr>
          <p:nvPr/>
        </p:nvSpPr>
        <p:spPr bwMode="auto">
          <a:xfrm>
            <a:off x="5603544" y="4306586"/>
            <a:ext cx="262771" cy="260012"/>
          </a:xfrm>
          <a:custGeom>
            <a:avLst/>
            <a:gdLst>
              <a:gd name="T0" fmla="*/ 0 w 29"/>
              <a:gd name="T1" fmla="*/ 14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  <a:gd name="T10" fmla="*/ 0 w 29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4"/>
                </a:moveTo>
                <a:lnTo>
                  <a:pt x="0" y="14"/>
                </a:lnTo>
                <a:cubicBezTo>
                  <a:pt x="0" y="22"/>
                  <a:pt x="7" y="29"/>
                  <a:pt x="15" y="29"/>
                </a:cubicBezTo>
                <a:cubicBezTo>
                  <a:pt x="23" y="29"/>
                  <a:pt x="29" y="22"/>
                  <a:pt x="29" y="14"/>
                </a:cubicBezTo>
                <a:cubicBezTo>
                  <a:pt x="29" y="6"/>
                  <a:pt x="23" y="0"/>
                  <a:pt x="15" y="0"/>
                </a:cubicBezTo>
                <a:cubicBezTo>
                  <a:pt x="7" y="0"/>
                  <a:pt x="0" y="6"/>
                  <a:pt x="0" y="14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" name="Freeform 99"/>
          <p:cNvSpPr>
            <a:spLocks/>
          </p:cNvSpPr>
          <p:nvPr/>
        </p:nvSpPr>
        <p:spPr bwMode="auto">
          <a:xfrm>
            <a:off x="4830257" y="4536008"/>
            <a:ext cx="26277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4 w 29"/>
              <a:gd name="T5" fmla="*/ 29 h 29"/>
              <a:gd name="T6" fmla="*/ 29 w 29"/>
              <a:gd name="T7" fmla="*/ 15 h 29"/>
              <a:gd name="T8" fmla="*/ 14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29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" name="Freeform 100"/>
          <p:cNvSpPr>
            <a:spLocks/>
          </p:cNvSpPr>
          <p:nvPr/>
        </p:nvSpPr>
        <p:spPr bwMode="auto">
          <a:xfrm>
            <a:off x="5348283" y="4696602"/>
            <a:ext cx="255261" cy="267662"/>
          </a:xfrm>
          <a:custGeom>
            <a:avLst/>
            <a:gdLst>
              <a:gd name="T0" fmla="*/ 0 w 28"/>
              <a:gd name="T1" fmla="*/ 15 h 29"/>
              <a:gd name="T2" fmla="*/ 0 w 28"/>
              <a:gd name="T3" fmla="*/ 15 h 29"/>
              <a:gd name="T4" fmla="*/ 14 w 28"/>
              <a:gd name="T5" fmla="*/ 29 h 29"/>
              <a:gd name="T6" fmla="*/ 28 w 28"/>
              <a:gd name="T7" fmla="*/ 15 h 29"/>
              <a:gd name="T8" fmla="*/ 14 w 28"/>
              <a:gd name="T9" fmla="*/ 0 h 29"/>
              <a:gd name="T10" fmla="*/ 0 w 28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6" y="29"/>
                  <a:pt x="14" y="29"/>
                </a:cubicBezTo>
                <a:cubicBezTo>
                  <a:pt x="22" y="29"/>
                  <a:pt x="28" y="23"/>
                  <a:pt x="28" y="15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92"/>
          <p:cNvSpPr>
            <a:spLocks/>
          </p:cNvSpPr>
          <p:nvPr/>
        </p:nvSpPr>
        <p:spPr bwMode="auto">
          <a:xfrm>
            <a:off x="5535939" y="5277104"/>
            <a:ext cx="255261" cy="260012"/>
          </a:xfrm>
          <a:custGeom>
            <a:avLst/>
            <a:gdLst>
              <a:gd name="T0" fmla="*/ 0 w 29"/>
              <a:gd name="T1" fmla="*/ 15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  <a:gd name="T10" fmla="*/ 0 w 29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0" y="15"/>
                </a:moveTo>
                <a:lnTo>
                  <a:pt x="0" y="15"/>
                </a:lnTo>
                <a:cubicBezTo>
                  <a:pt x="0" y="23"/>
                  <a:pt x="7" y="29"/>
                  <a:pt x="15" y="29"/>
                </a:cubicBezTo>
                <a:cubicBezTo>
                  <a:pt x="23" y="29"/>
                  <a:pt x="29" y="23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</a:path>
            </a:pathLst>
          </a:custGeom>
          <a:solidFill>
            <a:srgbClr val="FA8282"/>
          </a:solidFill>
          <a:ln w="5715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6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4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1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8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9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6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3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7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4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1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8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2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9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6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3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7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4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8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2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9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6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113" grpId="0" animBg="1"/>
      <p:bldP spid="114" grpId="0" animBg="1"/>
      <p:bldP spid="115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Problems with EER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retrain the classifier with each </a:t>
            </a:r>
            <a:r>
              <a:rPr lang="en-GB" dirty="0" err="1" smtClean="0"/>
              <a:t>unlabeled</a:t>
            </a:r>
            <a:r>
              <a:rPr lang="en-GB" dirty="0" smtClean="0"/>
              <a:t> example (</a:t>
            </a:r>
            <a:r>
              <a:rPr lang="en-GB" dirty="0" err="1" smtClean="0"/>
              <a:t>subquery</a:t>
            </a:r>
            <a:r>
              <a:rPr lang="en-GB" dirty="0" smtClean="0"/>
              <a:t>) and for </a:t>
            </a:r>
            <a:r>
              <a:rPr lang="en-GB" smtClean="0"/>
              <a:t>each different </a:t>
            </a:r>
            <a:r>
              <a:rPr lang="en-GB" dirty="0" smtClean="0"/>
              <a:t>class label –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O(N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At each step is it necessary to try every possible </a:t>
            </a:r>
            <a:r>
              <a:rPr lang="en-GB" dirty="0" err="1" smtClean="0"/>
              <a:t>subquery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360" y="3810000"/>
            <a:ext cx="815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Active Learning Strategies</a:t>
            </a:r>
            <a:endParaRPr lang="en-GB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09800" y="1633537"/>
            <a:ext cx="5257800" cy="3276600"/>
            <a:chOff x="1752600" y="1371600"/>
            <a:chExt cx="5257800" cy="32766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752600" y="1371600"/>
              <a:ext cx="0" cy="32766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52600" y="4648200"/>
              <a:ext cx="525780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0" y="4993957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Lower Complexity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" y="2812731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Performance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38800" y="3021894"/>
            <a:ext cx="152400" cy="1747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3600" y="2811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RALF</a:t>
            </a:r>
          </a:p>
          <a:p>
            <a:r>
              <a:rPr lang="en-GB" dirty="0" smtClean="0"/>
              <a:t>CVPR 2012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430780" y="1919672"/>
            <a:ext cx="152400" cy="1747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735580" y="170973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EER</a:t>
            </a:r>
          </a:p>
          <a:p>
            <a:r>
              <a:rPr lang="en-GB" dirty="0" smtClean="0"/>
              <a:t>Zhu 2003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6324600" y="4281872"/>
            <a:ext cx="152400" cy="1747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629400" y="4071937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Random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4191000" y="1465897"/>
            <a:ext cx="2895600" cy="10742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985857" y="1645173"/>
            <a:ext cx="5390506" cy="4167842"/>
            <a:chOff x="5853113" y="1811338"/>
            <a:chExt cx="1139825" cy="865188"/>
          </a:xfrm>
          <a:solidFill>
            <a:schemeClr val="bg1"/>
          </a:solidFill>
        </p:grpSpPr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5908675" y="1892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>
              <a:off x="5964238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5853113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5935663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5991225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5853113" y="20589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5935663" y="1811338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6745288" y="18923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6715125" y="20034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799263" y="19351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881813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6881813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6799263" y="20193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6854825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6145213" y="24304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6115050" y="2503488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6046788" y="241141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6029325" y="2511426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6202363" y="24955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5970588" y="2444751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6088063" y="256698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6115050" y="2335213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6770688" y="20875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6937375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6203950" y="2563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6286500" y="24955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6370638" y="25923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6370638" y="250825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6286500" y="25781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6273800" y="23891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6189663" y="2365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6367463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2"/>
            <p:cNvSpPr>
              <a:spLocks/>
            </p:cNvSpPr>
            <p:nvPr/>
          </p:nvSpPr>
          <p:spPr bwMode="auto">
            <a:xfrm>
              <a:off x="6367463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grp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6245225" y="2447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4"/>
            <p:cNvSpPr>
              <a:spLocks/>
            </p:cNvSpPr>
            <p:nvPr/>
          </p:nvSpPr>
          <p:spPr bwMode="auto">
            <a:xfrm>
              <a:off x="6654800" y="24320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85"/>
            <p:cNvSpPr>
              <a:spLocks/>
            </p:cNvSpPr>
            <p:nvPr/>
          </p:nvSpPr>
          <p:spPr bwMode="auto">
            <a:xfrm>
              <a:off x="6683375" y="25050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86"/>
            <p:cNvSpPr>
              <a:spLocks/>
            </p:cNvSpPr>
            <p:nvPr/>
          </p:nvSpPr>
          <p:spPr bwMode="auto">
            <a:xfrm>
              <a:off x="6530975" y="2365376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770688" y="25130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6597650" y="24971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738938" y="24193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6656388" y="2573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6683375" y="23368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6604000" y="2566988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6521450" y="249713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6453188" y="25669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/>
            <p:cNvSpPr>
              <a:spLocks/>
            </p:cNvSpPr>
            <p:nvPr/>
          </p:nvSpPr>
          <p:spPr bwMode="auto">
            <a:xfrm>
              <a:off x="6437313" y="24844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6521450" y="258127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6577013" y="26209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/>
            <p:cNvSpPr>
              <a:spLocks/>
            </p:cNvSpPr>
            <p:nvPr/>
          </p:nvSpPr>
          <p:spPr bwMode="auto">
            <a:xfrm>
              <a:off x="6616700" y="2368551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/>
            <p:cNvSpPr>
              <a:spLocks/>
            </p:cNvSpPr>
            <p:nvPr/>
          </p:nvSpPr>
          <p:spPr bwMode="auto">
            <a:xfrm>
              <a:off x="6453188" y="2416176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/>
            <p:cNvSpPr>
              <a:spLocks/>
            </p:cNvSpPr>
            <p:nvPr/>
          </p:nvSpPr>
          <p:spPr bwMode="auto">
            <a:xfrm>
              <a:off x="6562725" y="24495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Unsupervised 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/>
                                        <p:tgtEl>
                                          <p:spTgt spid="5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1302 -0.2548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720" y="314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49143" y="1447800"/>
            <a:ext cx="1714500" cy="1096963"/>
            <a:chOff x="5849143" y="1712913"/>
            <a:chExt cx="1714500" cy="1096963"/>
          </a:xfrm>
        </p:grpSpPr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5849143" y="17129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6134893" y="1892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6190456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>
              <a:off x="6079331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616188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62174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6079331" y="20589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6161881" y="1811338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6971506" y="18923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6941343" y="20034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7025481" y="19351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710803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7108031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7025481" y="20193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70810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6371431" y="24304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6341268" y="2503488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273006" y="241141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6255543" y="2511426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6428581" y="24955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6196806" y="2444751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6314281" y="256698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6341268" y="2335213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6996906" y="20875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7163593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74"/>
            <p:cNvSpPr>
              <a:spLocks/>
            </p:cNvSpPr>
            <p:nvPr/>
          </p:nvSpPr>
          <p:spPr bwMode="auto">
            <a:xfrm>
              <a:off x="6430168" y="2563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75"/>
            <p:cNvSpPr>
              <a:spLocks/>
            </p:cNvSpPr>
            <p:nvPr/>
          </p:nvSpPr>
          <p:spPr bwMode="auto">
            <a:xfrm>
              <a:off x="6512718" y="24955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6"/>
            <p:cNvSpPr>
              <a:spLocks/>
            </p:cNvSpPr>
            <p:nvPr/>
          </p:nvSpPr>
          <p:spPr bwMode="auto">
            <a:xfrm>
              <a:off x="6596856" y="25923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77"/>
            <p:cNvSpPr>
              <a:spLocks/>
            </p:cNvSpPr>
            <p:nvPr/>
          </p:nvSpPr>
          <p:spPr bwMode="auto">
            <a:xfrm>
              <a:off x="6596856" y="250825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78"/>
            <p:cNvSpPr>
              <a:spLocks/>
            </p:cNvSpPr>
            <p:nvPr/>
          </p:nvSpPr>
          <p:spPr bwMode="auto">
            <a:xfrm>
              <a:off x="6512718" y="25781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79"/>
            <p:cNvSpPr>
              <a:spLocks/>
            </p:cNvSpPr>
            <p:nvPr/>
          </p:nvSpPr>
          <p:spPr bwMode="auto">
            <a:xfrm>
              <a:off x="6500018" y="23891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80"/>
            <p:cNvSpPr>
              <a:spLocks/>
            </p:cNvSpPr>
            <p:nvPr/>
          </p:nvSpPr>
          <p:spPr bwMode="auto">
            <a:xfrm>
              <a:off x="6415881" y="2365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81"/>
            <p:cNvSpPr>
              <a:spLocks/>
            </p:cNvSpPr>
            <p:nvPr/>
          </p:nvSpPr>
          <p:spPr bwMode="auto">
            <a:xfrm>
              <a:off x="6593681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83"/>
            <p:cNvSpPr>
              <a:spLocks/>
            </p:cNvSpPr>
            <p:nvPr/>
          </p:nvSpPr>
          <p:spPr bwMode="auto">
            <a:xfrm>
              <a:off x="6471443" y="2447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84"/>
            <p:cNvSpPr>
              <a:spLocks/>
            </p:cNvSpPr>
            <p:nvPr/>
          </p:nvSpPr>
          <p:spPr bwMode="auto">
            <a:xfrm>
              <a:off x="6881018" y="24320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85"/>
            <p:cNvSpPr>
              <a:spLocks/>
            </p:cNvSpPr>
            <p:nvPr/>
          </p:nvSpPr>
          <p:spPr bwMode="auto">
            <a:xfrm>
              <a:off x="6909593" y="25050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6"/>
            <p:cNvSpPr>
              <a:spLocks/>
            </p:cNvSpPr>
            <p:nvPr/>
          </p:nvSpPr>
          <p:spPr bwMode="auto">
            <a:xfrm>
              <a:off x="6757193" y="2365376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87"/>
            <p:cNvSpPr>
              <a:spLocks/>
            </p:cNvSpPr>
            <p:nvPr/>
          </p:nvSpPr>
          <p:spPr bwMode="auto">
            <a:xfrm>
              <a:off x="6996906" y="25130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88"/>
            <p:cNvSpPr>
              <a:spLocks/>
            </p:cNvSpPr>
            <p:nvPr/>
          </p:nvSpPr>
          <p:spPr bwMode="auto">
            <a:xfrm>
              <a:off x="6823868" y="24971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9"/>
            <p:cNvSpPr>
              <a:spLocks/>
            </p:cNvSpPr>
            <p:nvPr/>
          </p:nvSpPr>
          <p:spPr bwMode="auto">
            <a:xfrm>
              <a:off x="6965156" y="24193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90"/>
            <p:cNvSpPr>
              <a:spLocks/>
            </p:cNvSpPr>
            <p:nvPr/>
          </p:nvSpPr>
          <p:spPr bwMode="auto">
            <a:xfrm>
              <a:off x="6882606" y="2573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91"/>
            <p:cNvSpPr>
              <a:spLocks/>
            </p:cNvSpPr>
            <p:nvPr/>
          </p:nvSpPr>
          <p:spPr bwMode="auto">
            <a:xfrm>
              <a:off x="6909593" y="23368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92"/>
            <p:cNvSpPr>
              <a:spLocks/>
            </p:cNvSpPr>
            <p:nvPr/>
          </p:nvSpPr>
          <p:spPr bwMode="auto">
            <a:xfrm>
              <a:off x="6830218" y="2566988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93"/>
            <p:cNvSpPr>
              <a:spLocks/>
            </p:cNvSpPr>
            <p:nvPr/>
          </p:nvSpPr>
          <p:spPr bwMode="auto">
            <a:xfrm>
              <a:off x="6747668" y="249713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94"/>
            <p:cNvSpPr>
              <a:spLocks/>
            </p:cNvSpPr>
            <p:nvPr/>
          </p:nvSpPr>
          <p:spPr bwMode="auto">
            <a:xfrm>
              <a:off x="6679406" y="25669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95"/>
            <p:cNvSpPr>
              <a:spLocks/>
            </p:cNvSpPr>
            <p:nvPr/>
          </p:nvSpPr>
          <p:spPr bwMode="auto">
            <a:xfrm>
              <a:off x="6663531" y="24844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96"/>
            <p:cNvSpPr>
              <a:spLocks/>
            </p:cNvSpPr>
            <p:nvPr/>
          </p:nvSpPr>
          <p:spPr bwMode="auto">
            <a:xfrm>
              <a:off x="6747668" y="258127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>
              <a:off x="6803231" y="26209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98"/>
            <p:cNvSpPr>
              <a:spLocks/>
            </p:cNvSpPr>
            <p:nvPr/>
          </p:nvSpPr>
          <p:spPr bwMode="auto">
            <a:xfrm>
              <a:off x="6842918" y="2368551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99"/>
            <p:cNvSpPr>
              <a:spLocks/>
            </p:cNvSpPr>
            <p:nvPr/>
          </p:nvSpPr>
          <p:spPr bwMode="auto">
            <a:xfrm>
              <a:off x="6679406" y="2416176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00"/>
            <p:cNvSpPr>
              <a:spLocks/>
            </p:cNvSpPr>
            <p:nvPr/>
          </p:nvSpPr>
          <p:spPr bwMode="auto">
            <a:xfrm>
              <a:off x="6788943" y="24495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49143" y="2700338"/>
            <a:ext cx="1714500" cy="1095375"/>
            <a:chOff x="5849143" y="2965451"/>
            <a:chExt cx="1714500" cy="1095375"/>
          </a:xfrm>
        </p:grpSpPr>
        <p:sp>
          <p:nvSpPr>
            <p:cNvPr id="177" name="Freeform 101"/>
            <p:cNvSpPr>
              <a:spLocks/>
            </p:cNvSpPr>
            <p:nvPr/>
          </p:nvSpPr>
          <p:spPr bwMode="auto">
            <a:xfrm>
              <a:off x="5849143" y="2965451"/>
              <a:ext cx="1714500" cy="1095375"/>
            </a:xfrm>
            <a:custGeom>
              <a:avLst/>
              <a:gdLst>
                <a:gd name="T0" fmla="*/ 899 w 899"/>
                <a:gd name="T1" fmla="*/ 574 h 574"/>
                <a:gd name="T2" fmla="*/ 899 w 899"/>
                <a:gd name="T3" fmla="*/ 574 h 574"/>
                <a:gd name="T4" fmla="*/ 0 w 899"/>
                <a:gd name="T5" fmla="*/ 574 h 574"/>
                <a:gd name="T6" fmla="*/ 0 w 899"/>
                <a:gd name="T7" fmla="*/ 0 h 574"/>
                <a:gd name="T8" fmla="*/ 899 w 899"/>
                <a:gd name="T9" fmla="*/ 0 h 574"/>
                <a:gd name="T10" fmla="*/ 899 w 899"/>
                <a:gd name="T11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899" y="574"/>
                  </a:moveTo>
                  <a:lnTo>
                    <a:pt x="89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4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02"/>
            <p:cNvSpPr>
              <a:spLocks/>
            </p:cNvSpPr>
            <p:nvPr/>
          </p:nvSpPr>
          <p:spPr bwMode="auto">
            <a:xfrm>
              <a:off x="6134893" y="31448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03"/>
            <p:cNvSpPr>
              <a:spLocks/>
            </p:cNvSpPr>
            <p:nvPr/>
          </p:nvSpPr>
          <p:spPr bwMode="auto">
            <a:xfrm>
              <a:off x="6190456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04"/>
            <p:cNvSpPr>
              <a:spLocks/>
            </p:cNvSpPr>
            <p:nvPr/>
          </p:nvSpPr>
          <p:spPr bwMode="auto">
            <a:xfrm>
              <a:off x="6079331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05"/>
            <p:cNvSpPr>
              <a:spLocks/>
            </p:cNvSpPr>
            <p:nvPr/>
          </p:nvSpPr>
          <p:spPr bwMode="auto">
            <a:xfrm>
              <a:off x="616188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06"/>
            <p:cNvSpPr>
              <a:spLocks/>
            </p:cNvSpPr>
            <p:nvPr/>
          </p:nvSpPr>
          <p:spPr bwMode="auto">
            <a:xfrm>
              <a:off x="62174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07"/>
            <p:cNvSpPr>
              <a:spLocks/>
            </p:cNvSpPr>
            <p:nvPr/>
          </p:nvSpPr>
          <p:spPr bwMode="auto">
            <a:xfrm>
              <a:off x="6079331" y="33099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08"/>
            <p:cNvSpPr>
              <a:spLocks/>
            </p:cNvSpPr>
            <p:nvPr/>
          </p:nvSpPr>
          <p:spPr bwMode="auto">
            <a:xfrm>
              <a:off x="6161881" y="30607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09"/>
            <p:cNvSpPr>
              <a:spLocks/>
            </p:cNvSpPr>
            <p:nvPr/>
          </p:nvSpPr>
          <p:spPr bwMode="auto">
            <a:xfrm>
              <a:off x="6971506" y="31448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10"/>
            <p:cNvSpPr>
              <a:spLocks/>
            </p:cNvSpPr>
            <p:nvPr/>
          </p:nvSpPr>
          <p:spPr bwMode="auto">
            <a:xfrm>
              <a:off x="6941343" y="3254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12"/>
            <p:cNvSpPr>
              <a:spLocks/>
            </p:cNvSpPr>
            <p:nvPr/>
          </p:nvSpPr>
          <p:spPr bwMode="auto">
            <a:xfrm>
              <a:off x="7025481" y="31845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13"/>
            <p:cNvSpPr>
              <a:spLocks/>
            </p:cNvSpPr>
            <p:nvPr/>
          </p:nvSpPr>
          <p:spPr bwMode="auto">
            <a:xfrm>
              <a:off x="710803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14"/>
            <p:cNvSpPr>
              <a:spLocks/>
            </p:cNvSpPr>
            <p:nvPr/>
          </p:nvSpPr>
          <p:spPr bwMode="auto">
            <a:xfrm>
              <a:off x="7108031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15"/>
            <p:cNvSpPr>
              <a:spLocks/>
            </p:cNvSpPr>
            <p:nvPr/>
          </p:nvSpPr>
          <p:spPr bwMode="auto">
            <a:xfrm>
              <a:off x="7025481" y="32686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16"/>
            <p:cNvSpPr>
              <a:spLocks/>
            </p:cNvSpPr>
            <p:nvPr/>
          </p:nvSpPr>
          <p:spPr bwMode="auto">
            <a:xfrm>
              <a:off x="70810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17"/>
            <p:cNvSpPr>
              <a:spLocks/>
            </p:cNvSpPr>
            <p:nvPr/>
          </p:nvSpPr>
          <p:spPr bwMode="auto">
            <a:xfrm>
              <a:off x="6371431" y="3679826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7"/>
                    <a:pt x="10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18"/>
            <p:cNvSpPr>
              <a:spLocks/>
            </p:cNvSpPr>
            <p:nvPr/>
          </p:nvSpPr>
          <p:spPr bwMode="auto">
            <a:xfrm>
              <a:off x="6341268" y="3752851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19"/>
            <p:cNvSpPr>
              <a:spLocks/>
            </p:cNvSpPr>
            <p:nvPr/>
          </p:nvSpPr>
          <p:spPr bwMode="auto">
            <a:xfrm>
              <a:off x="6273006" y="3663951"/>
              <a:ext cx="61913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20"/>
            <p:cNvSpPr>
              <a:spLocks/>
            </p:cNvSpPr>
            <p:nvPr/>
          </p:nvSpPr>
          <p:spPr bwMode="auto">
            <a:xfrm>
              <a:off x="6255543" y="3760788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121"/>
            <p:cNvSpPr>
              <a:spLocks/>
            </p:cNvSpPr>
            <p:nvPr/>
          </p:nvSpPr>
          <p:spPr bwMode="auto">
            <a:xfrm>
              <a:off x="6428581" y="3746501"/>
              <a:ext cx="63500" cy="61913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122"/>
            <p:cNvSpPr>
              <a:spLocks/>
            </p:cNvSpPr>
            <p:nvPr/>
          </p:nvSpPr>
          <p:spPr bwMode="auto">
            <a:xfrm>
              <a:off x="6196806" y="3695701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23"/>
            <p:cNvSpPr>
              <a:spLocks/>
            </p:cNvSpPr>
            <p:nvPr/>
          </p:nvSpPr>
          <p:spPr bwMode="auto">
            <a:xfrm>
              <a:off x="6314281" y="38163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24"/>
            <p:cNvSpPr>
              <a:spLocks/>
            </p:cNvSpPr>
            <p:nvPr/>
          </p:nvSpPr>
          <p:spPr bwMode="auto">
            <a:xfrm>
              <a:off x="6341268" y="3584576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25"/>
            <p:cNvSpPr>
              <a:spLocks/>
            </p:cNvSpPr>
            <p:nvPr/>
          </p:nvSpPr>
          <p:spPr bwMode="auto">
            <a:xfrm>
              <a:off x="6996906" y="3336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26"/>
            <p:cNvSpPr>
              <a:spLocks/>
            </p:cNvSpPr>
            <p:nvPr/>
          </p:nvSpPr>
          <p:spPr bwMode="auto">
            <a:xfrm>
              <a:off x="7163593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27"/>
            <p:cNvSpPr>
              <a:spLocks/>
            </p:cNvSpPr>
            <p:nvPr/>
          </p:nvSpPr>
          <p:spPr bwMode="auto">
            <a:xfrm>
              <a:off x="6430168" y="38163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28"/>
            <p:cNvSpPr>
              <a:spLocks/>
            </p:cNvSpPr>
            <p:nvPr/>
          </p:nvSpPr>
          <p:spPr bwMode="auto">
            <a:xfrm>
              <a:off x="6512718" y="3744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29"/>
            <p:cNvSpPr>
              <a:spLocks/>
            </p:cNvSpPr>
            <p:nvPr/>
          </p:nvSpPr>
          <p:spPr bwMode="auto">
            <a:xfrm>
              <a:off x="6596856" y="3843338"/>
              <a:ext cx="53975" cy="53975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30"/>
            <p:cNvSpPr>
              <a:spLocks/>
            </p:cNvSpPr>
            <p:nvPr/>
          </p:nvSpPr>
          <p:spPr bwMode="auto">
            <a:xfrm>
              <a:off x="6596856" y="37607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32"/>
            <p:cNvSpPr>
              <a:spLocks/>
            </p:cNvSpPr>
            <p:nvPr/>
          </p:nvSpPr>
          <p:spPr bwMode="auto">
            <a:xfrm>
              <a:off x="6512718" y="38290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3"/>
            <p:cNvSpPr>
              <a:spLocks/>
            </p:cNvSpPr>
            <p:nvPr/>
          </p:nvSpPr>
          <p:spPr bwMode="auto">
            <a:xfrm>
              <a:off x="6500018" y="363855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34"/>
            <p:cNvSpPr>
              <a:spLocks/>
            </p:cNvSpPr>
            <p:nvPr/>
          </p:nvSpPr>
          <p:spPr bwMode="auto">
            <a:xfrm>
              <a:off x="6415881" y="36147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35"/>
            <p:cNvSpPr>
              <a:spLocks/>
            </p:cNvSpPr>
            <p:nvPr/>
          </p:nvSpPr>
          <p:spPr bwMode="auto">
            <a:xfrm>
              <a:off x="6593681" y="3684588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36"/>
            <p:cNvSpPr>
              <a:spLocks/>
            </p:cNvSpPr>
            <p:nvPr/>
          </p:nvSpPr>
          <p:spPr bwMode="auto">
            <a:xfrm>
              <a:off x="6471443" y="36972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37"/>
            <p:cNvSpPr>
              <a:spLocks/>
            </p:cNvSpPr>
            <p:nvPr/>
          </p:nvSpPr>
          <p:spPr bwMode="auto">
            <a:xfrm>
              <a:off x="6881018" y="368300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38"/>
            <p:cNvSpPr>
              <a:spLocks/>
            </p:cNvSpPr>
            <p:nvPr/>
          </p:nvSpPr>
          <p:spPr bwMode="auto">
            <a:xfrm>
              <a:off x="6909593" y="37544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39"/>
            <p:cNvSpPr>
              <a:spLocks/>
            </p:cNvSpPr>
            <p:nvPr/>
          </p:nvSpPr>
          <p:spPr bwMode="auto">
            <a:xfrm>
              <a:off x="6757193" y="36147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40"/>
            <p:cNvSpPr>
              <a:spLocks/>
            </p:cNvSpPr>
            <p:nvPr/>
          </p:nvSpPr>
          <p:spPr bwMode="auto">
            <a:xfrm>
              <a:off x="6996906" y="37623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41"/>
            <p:cNvSpPr>
              <a:spLocks/>
            </p:cNvSpPr>
            <p:nvPr/>
          </p:nvSpPr>
          <p:spPr bwMode="auto">
            <a:xfrm>
              <a:off x="6823868" y="3749676"/>
              <a:ext cx="63500" cy="61913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6" y="29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42"/>
            <p:cNvSpPr>
              <a:spLocks/>
            </p:cNvSpPr>
            <p:nvPr/>
          </p:nvSpPr>
          <p:spPr bwMode="auto">
            <a:xfrm>
              <a:off x="6965156" y="36687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43"/>
            <p:cNvSpPr>
              <a:spLocks/>
            </p:cNvSpPr>
            <p:nvPr/>
          </p:nvSpPr>
          <p:spPr bwMode="auto">
            <a:xfrm>
              <a:off x="6882606" y="38258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6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44"/>
            <p:cNvSpPr>
              <a:spLocks/>
            </p:cNvSpPr>
            <p:nvPr/>
          </p:nvSpPr>
          <p:spPr bwMode="auto">
            <a:xfrm>
              <a:off x="6909593" y="35861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5"/>
            <p:cNvSpPr>
              <a:spLocks/>
            </p:cNvSpPr>
            <p:nvPr/>
          </p:nvSpPr>
          <p:spPr bwMode="auto">
            <a:xfrm>
              <a:off x="6830218" y="3817938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46"/>
            <p:cNvSpPr>
              <a:spLocks/>
            </p:cNvSpPr>
            <p:nvPr/>
          </p:nvSpPr>
          <p:spPr bwMode="auto">
            <a:xfrm>
              <a:off x="6747668" y="3749676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47"/>
            <p:cNvSpPr>
              <a:spLocks/>
            </p:cNvSpPr>
            <p:nvPr/>
          </p:nvSpPr>
          <p:spPr bwMode="auto">
            <a:xfrm>
              <a:off x="6679406" y="38179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48"/>
            <p:cNvSpPr>
              <a:spLocks/>
            </p:cNvSpPr>
            <p:nvPr/>
          </p:nvSpPr>
          <p:spPr bwMode="auto">
            <a:xfrm>
              <a:off x="6663531" y="37338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49"/>
            <p:cNvSpPr>
              <a:spLocks/>
            </p:cNvSpPr>
            <p:nvPr/>
          </p:nvSpPr>
          <p:spPr bwMode="auto">
            <a:xfrm>
              <a:off x="6747668" y="38306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50"/>
            <p:cNvSpPr>
              <a:spLocks/>
            </p:cNvSpPr>
            <p:nvPr/>
          </p:nvSpPr>
          <p:spPr bwMode="auto">
            <a:xfrm>
              <a:off x="6803231" y="387350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51"/>
            <p:cNvSpPr>
              <a:spLocks/>
            </p:cNvSpPr>
            <p:nvPr/>
          </p:nvSpPr>
          <p:spPr bwMode="auto">
            <a:xfrm>
              <a:off x="6842918" y="361791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52"/>
            <p:cNvSpPr>
              <a:spLocks/>
            </p:cNvSpPr>
            <p:nvPr/>
          </p:nvSpPr>
          <p:spPr bwMode="auto">
            <a:xfrm>
              <a:off x="6679406" y="366712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53"/>
            <p:cNvSpPr>
              <a:spLocks/>
            </p:cNvSpPr>
            <p:nvPr/>
          </p:nvSpPr>
          <p:spPr bwMode="auto">
            <a:xfrm>
              <a:off x="6788943" y="3702051"/>
              <a:ext cx="53975" cy="53975"/>
            </a:xfrm>
            <a:custGeom>
              <a:avLst/>
              <a:gdLst>
                <a:gd name="T0" fmla="*/ 0 w 28"/>
                <a:gd name="T1" fmla="*/ 14 h 29"/>
                <a:gd name="T2" fmla="*/ 0 w 28"/>
                <a:gd name="T3" fmla="*/ 14 h 29"/>
                <a:gd name="T4" fmla="*/ 14 w 28"/>
                <a:gd name="T5" fmla="*/ 29 h 29"/>
                <a:gd name="T6" fmla="*/ 28 w 28"/>
                <a:gd name="T7" fmla="*/ 14 h 29"/>
                <a:gd name="T8" fmla="*/ 14 w 28"/>
                <a:gd name="T9" fmla="*/ 0 h 29"/>
                <a:gd name="T10" fmla="*/ 0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9143" y="3949700"/>
            <a:ext cx="1714500" cy="1096963"/>
            <a:chOff x="5849143" y="4214813"/>
            <a:chExt cx="1714500" cy="1096963"/>
          </a:xfrm>
        </p:grpSpPr>
        <p:sp>
          <p:nvSpPr>
            <p:cNvPr id="230" name="Freeform 154"/>
            <p:cNvSpPr>
              <a:spLocks/>
            </p:cNvSpPr>
            <p:nvPr/>
          </p:nvSpPr>
          <p:spPr bwMode="auto">
            <a:xfrm>
              <a:off x="5849143" y="42148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55"/>
            <p:cNvSpPr>
              <a:spLocks/>
            </p:cNvSpPr>
            <p:nvPr/>
          </p:nvSpPr>
          <p:spPr bwMode="auto">
            <a:xfrm>
              <a:off x="6134893" y="43942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56"/>
            <p:cNvSpPr>
              <a:spLocks/>
            </p:cNvSpPr>
            <p:nvPr/>
          </p:nvSpPr>
          <p:spPr bwMode="auto">
            <a:xfrm>
              <a:off x="6190456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58"/>
            <p:cNvSpPr>
              <a:spLocks/>
            </p:cNvSpPr>
            <p:nvPr/>
          </p:nvSpPr>
          <p:spPr bwMode="auto">
            <a:xfrm>
              <a:off x="6079331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59"/>
            <p:cNvSpPr>
              <a:spLocks/>
            </p:cNvSpPr>
            <p:nvPr/>
          </p:nvSpPr>
          <p:spPr bwMode="auto">
            <a:xfrm>
              <a:off x="616188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60"/>
            <p:cNvSpPr>
              <a:spLocks/>
            </p:cNvSpPr>
            <p:nvPr/>
          </p:nvSpPr>
          <p:spPr bwMode="auto">
            <a:xfrm>
              <a:off x="62174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61"/>
            <p:cNvSpPr>
              <a:spLocks/>
            </p:cNvSpPr>
            <p:nvPr/>
          </p:nvSpPr>
          <p:spPr bwMode="auto">
            <a:xfrm>
              <a:off x="6079331" y="4559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62"/>
            <p:cNvSpPr>
              <a:spLocks/>
            </p:cNvSpPr>
            <p:nvPr/>
          </p:nvSpPr>
          <p:spPr bwMode="auto">
            <a:xfrm>
              <a:off x="6161881" y="43116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63"/>
            <p:cNvSpPr>
              <a:spLocks/>
            </p:cNvSpPr>
            <p:nvPr/>
          </p:nvSpPr>
          <p:spPr bwMode="auto">
            <a:xfrm>
              <a:off x="6971506" y="43942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64"/>
            <p:cNvSpPr>
              <a:spLocks/>
            </p:cNvSpPr>
            <p:nvPr/>
          </p:nvSpPr>
          <p:spPr bwMode="auto">
            <a:xfrm>
              <a:off x="6941343" y="4505326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65"/>
            <p:cNvSpPr>
              <a:spLocks/>
            </p:cNvSpPr>
            <p:nvPr/>
          </p:nvSpPr>
          <p:spPr bwMode="auto">
            <a:xfrm>
              <a:off x="7025481" y="44354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67"/>
            <p:cNvSpPr>
              <a:spLocks/>
            </p:cNvSpPr>
            <p:nvPr/>
          </p:nvSpPr>
          <p:spPr bwMode="auto">
            <a:xfrm>
              <a:off x="710803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68"/>
            <p:cNvSpPr>
              <a:spLocks/>
            </p:cNvSpPr>
            <p:nvPr/>
          </p:nvSpPr>
          <p:spPr bwMode="auto">
            <a:xfrm>
              <a:off x="7108031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69"/>
            <p:cNvSpPr>
              <a:spLocks/>
            </p:cNvSpPr>
            <p:nvPr/>
          </p:nvSpPr>
          <p:spPr bwMode="auto">
            <a:xfrm>
              <a:off x="7025481" y="45180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70"/>
            <p:cNvSpPr>
              <a:spLocks/>
            </p:cNvSpPr>
            <p:nvPr/>
          </p:nvSpPr>
          <p:spPr bwMode="auto">
            <a:xfrm>
              <a:off x="70810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71"/>
            <p:cNvSpPr>
              <a:spLocks/>
            </p:cNvSpPr>
            <p:nvPr/>
          </p:nvSpPr>
          <p:spPr bwMode="auto">
            <a:xfrm>
              <a:off x="6371431" y="4932363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73"/>
            <p:cNvSpPr>
              <a:spLocks/>
            </p:cNvSpPr>
            <p:nvPr/>
          </p:nvSpPr>
          <p:spPr bwMode="auto">
            <a:xfrm>
              <a:off x="6341268" y="5003801"/>
              <a:ext cx="63500" cy="63500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74"/>
            <p:cNvSpPr>
              <a:spLocks/>
            </p:cNvSpPr>
            <p:nvPr/>
          </p:nvSpPr>
          <p:spPr bwMode="auto">
            <a:xfrm>
              <a:off x="6273006" y="491331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75"/>
            <p:cNvSpPr>
              <a:spLocks/>
            </p:cNvSpPr>
            <p:nvPr/>
          </p:nvSpPr>
          <p:spPr bwMode="auto">
            <a:xfrm>
              <a:off x="6255543" y="50101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0 w 33"/>
                <a:gd name="T7" fmla="*/ 4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3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76"/>
            <p:cNvSpPr>
              <a:spLocks/>
            </p:cNvSpPr>
            <p:nvPr/>
          </p:nvSpPr>
          <p:spPr bwMode="auto">
            <a:xfrm>
              <a:off x="6428581" y="49974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77"/>
            <p:cNvSpPr>
              <a:spLocks/>
            </p:cNvSpPr>
            <p:nvPr/>
          </p:nvSpPr>
          <p:spPr bwMode="auto">
            <a:xfrm>
              <a:off x="6196806" y="494506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78"/>
            <p:cNvSpPr>
              <a:spLocks/>
            </p:cNvSpPr>
            <p:nvPr/>
          </p:nvSpPr>
          <p:spPr bwMode="auto">
            <a:xfrm>
              <a:off x="6314281" y="506571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3" y="7"/>
                    <a:pt x="11" y="4"/>
                  </a:cubicBezTo>
                  <a:cubicBezTo>
                    <a:pt x="18" y="0"/>
                    <a:pt x="26" y="4"/>
                    <a:pt x="30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79"/>
            <p:cNvSpPr>
              <a:spLocks/>
            </p:cNvSpPr>
            <p:nvPr/>
          </p:nvSpPr>
          <p:spPr bwMode="auto">
            <a:xfrm>
              <a:off x="6341268" y="4837113"/>
              <a:ext cx="63500" cy="61913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180"/>
            <p:cNvSpPr>
              <a:spLocks/>
            </p:cNvSpPr>
            <p:nvPr/>
          </p:nvSpPr>
          <p:spPr bwMode="auto">
            <a:xfrm>
              <a:off x="6996906" y="45878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181"/>
            <p:cNvSpPr>
              <a:spLocks/>
            </p:cNvSpPr>
            <p:nvPr/>
          </p:nvSpPr>
          <p:spPr bwMode="auto">
            <a:xfrm>
              <a:off x="7163593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182"/>
            <p:cNvSpPr>
              <a:spLocks/>
            </p:cNvSpPr>
            <p:nvPr/>
          </p:nvSpPr>
          <p:spPr bwMode="auto">
            <a:xfrm>
              <a:off x="6430168" y="50657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183"/>
            <p:cNvSpPr>
              <a:spLocks/>
            </p:cNvSpPr>
            <p:nvPr/>
          </p:nvSpPr>
          <p:spPr bwMode="auto">
            <a:xfrm>
              <a:off x="6512718" y="499745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84"/>
            <p:cNvSpPr>
              <a:spLocks/>
            </p:cNvSpPr>
            <p:nvPr/>
          </p:nvSpPr>
          <p:spPr bwMode="auto">
            <a:xfrm>
              <a:off x="6596856" y="509270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85"/>
            <p:cNvSpPr>
              <a:spLocks/>
            </p:cNvSpPr>
            <p:nvPr/>
          </p:nvSpPr>
          <p:spPr bwMode="auto">
            <a:xfrm>
              <a:off x="6596856" y="5010151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86"/>
            <p:cNvSpPr>
              <a:spLocks/>
            </p:cNvSpPr>
            <p:nvPr/>
          </p:nvSpPr>
          <p:spPr bwMode="auto">
            <a:xfrm>
              <a:off x="6512718" y="50784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87"/>
            <p:cNvSpPr>
              <a:spLocks/>
            </p:cNvSpPr>
            <p:nvPr/>
          </p:nvSpPr>
          <p:spPr bwMode="auto">
            <a:xfrm>
              <a:off x="6500018" y="48895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88"/>
            <p:cNvSpPr>
              <a:spLocks/>
            </p:cNvSpPr>
            <p:nvPr/>
          </p:nvSpPr>
          <p:spPr bwMode="auto">
            <a:xfrm>
              <a:off x="6415881" y="4865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89"/>
            <p:cNvSpPr>
              <a:spLocks/>
            </p:cNvSpPr>
            <p:nvPr/>
          </p:nvSpPr>
          <p:spPr bwMode="auto">
            <a:xfrm>
              <a:off x="6593681" y="49355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90"/>
            <p:cNvSpPr>
              <a:spLocks/>
            </p:cNvSpPr>
            <p:nvPr/>
          </p:nvSpPr>
          <p:spPr bwMode="auto">
            <a:xfrm>
              <a:off x="6471443" y="4949826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91"/>
            <p:cNvSpPr>
              <a:spLocks/>
            </p:cNvSpPr>
            <p:nvPr/>
          </p:nvSpPr>
          <p:spPr bwMode="auto">
            <a:xfrm>
              <a:off x="6881018" y="49339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92"/>
            <p:cNvSpPr>
              <a:spLocks/>
            </p:cNvSpPr>
            <p:nvPr/>
          </p:nvSpPr>
          <p:spPr bwMode="auto">
            <a:xfrm>
              <a:off x="6909593" y="50069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93"/>
            <p:cNvSpPr>
              <a:spLocks/>
            </p:cNvSpPr>
            <p:nvPr/>
          </p:nvSpPr>
          <p:spPr bwMode="auto">
            <a:xfrm>
              <a:off x="6757193" y="486568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94"/>
            <p:cNvSpPr>
              <a:spLocks/>
            </p:cNvSpPr>
            <p:nvPr/>
          </p:nvSpPr>
          <p:spPr bwMode="auto">
            <a:xfrm>
              <a:off x="6996906" y="5013326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4" y="26"/>
                    <a:pt x="11" y="29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95"/>
            <p:cNvSpPr>
              <a:spLocks/>
            </p:cNvSpPr>
            <p:nvPr/>
          </p:nvSpPr>
          <p:spPr bwMode="auto">
            <a:xfrm>
              <a:off x="6823868" y="49990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97"/>
            <p:cNvSpPr>
              <a:spLocks/>
            </p:cNvSpPr>
            <p:nvPr/>
          </p:nvSpPr>
          <p:spPr bwMode="auto">
            <a:xfrm>
              <a:off x="6965156" y="492125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98"/>
            <p:cNvSpPr>
              <a:spLocks/>
            </p:cNvSpPr>
            <p:nvPr/>
          </p:nvSpPr>
          <p:spPr bwMode="auto">
            <a:xfrm>
              <a:off x="6882606" y="50752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99"/>
            <p:cNvSpPr>
              <a:spLocks/>
            </p:cNvSpPr>
            <p:nvPr/>
          </p:nvSpPr>
          <p:spPr bwMode="auto">
            <a:xfrm>
              <a:off x="6909593" y="48387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200"/>
            <p:cNvSpPr>
              <a:spLocks/>
            </p:cNvSpPr>
            <p:nvPr/>
          </p:nvSpPr>
          <p:spPr bwMode="auto">
            <a:xfrm>
              <a:off x="6830218" y="5067301"/>
              <a:ext cx="53975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201"/>
            <p:cNvSpPr>
              <a:spLocks/>
            </p:cNvSpPr>
            <p:nvPr/>
          </p:nvSpPr>
          <p:spPr bwMode="auto">
            <a:xfrm>
              <a:off x="6747668" y="49990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202"/>
            <p:cNvSpPr>
              <a:spLocks/>
            </p:cNvSpPr>
            <p:nvPr/>
          </p:nvSpPr>
          <p:spPr bwMode="auto">
            <a:xfrm>
              <a:off x="6679406" y="50673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203"/>
            <p:cNvSpPr>
              <a:spLocks/>
            </p:cNvSpPr>
            <p:nvPr/>
          </p:nvSpPr>
          <p:spPr bwMode="auto">
            <a:xfrm>
              <a:off x="6663531" y="498475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204"/>
            <p:cNvSpPr>
              <a:spLocks/>
            </p:cNvSpPr>
            <p:nvPr/>
          </p:nvSpPr>
          <p:spPr bwMode="auto">
            <a:xfrm>
              <a:off x="6747668" y="50800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6803231" y="51228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7"/>
            <p:cNvSpPr>
              <a:spLocks/>
            </p:cNvSpPr>
            <p:nvPr/>
          </p:nvSpPr>
          <p:spPr bwMode="auto">
            <a:xfrm>
              <a:off x="6842918" y="486886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6679406" y="491648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6788943" y="49514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9143" y="5199062"/>
            <a:ext cx="1714500" cy="1096963"/>
            <a:chOff x="5849143" y="5464175"/>
            <a:chExt cx="1714500" cy="1096963"/>
          </a:xfrm>
        </p:grpSpPr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5849143" y="546417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6134893" y="56435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6190456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6079331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616188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62174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6079331" y="5810250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6161881" y="55610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6971506" y="564356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auto">
            <a:xfrm>
              <a:off x="6941343" y="5754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7025481" y="5684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710803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7108031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7025481" y="57689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70810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9"/>
            <p:cNvSpPr>
              <a:spLocks/>
            </p:cNvSpPr>
            <p:nvPr/>
          </p:nvSpPr>
          <p:spPr bwMode="auto">
            <a:xfrm>
              <a:off x="6371431" y="618172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0"/>
            <p:cNvSpPr>
              <a:spLocks/>
            </p:cNvSpPr>
            <p:nvPr/>
          </p:nvSpPr>
          <p:spPr bwMode="auto">
            <a:xfrm>
              <a:off x="6341268" y="6254750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6273006" y="616267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6255543" y="6261100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6428581" y="6246813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6196806" y="6197600"/>
              <a:ext cx="61913" cy="60325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6314281" y="63166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6341268" y="6086475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6996906" y="5838825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7163593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6430168" y="63150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6512718" y="6246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6595268" y="63436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6595268" y="62595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6512718" y="63309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6500018" y="61388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6415881" y="61166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6593681" y="6184900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6471443" y="61991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50"/>
            <p:cNvSpPr>
              <a:spLocks/>
            </p:cNvSpPr>
            <p:nvPr/>
          </p:nvSpPr>
          <p:spPr bwMode="auto">
            <a:xfrm>
              <a:off x="6881018" y="61833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51"/>
            <p:cNvSpPr>
              <a:spLocks/>
            </p:cNvSpPr>
            <p:nvPr/>
          </p:nvSpPr>
          <p:spPr bwMode="auto">
            <a:xfrm>
              <a:off x="6909593" y="62563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6757193" y="611663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6996906" y="6264275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54"/>
            <p:cNvSpPr>
              <a:spLocks/>
            </p:cNvSpPr>
            <p:nvPr/>
          </p:nvSpPr>
          <p:spPr bwMode="auto">
            <a:xfrm>
              <a:off x="6823868" y="624840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3"/>
                  </a:cubicBezTo>
                  <a:cubicBezTo>
                    <a:pt x="33" y="15"/>
                    <a:pt x="29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55"/>
            <p:cNvSpPr>
              <a:spLocks/>
            </p:cNvSpPr>
            <p:nvPr/>
          </p:nvSpPr>
          <p:spPr bwMode="auto">
            <a:xfrm>
              <a:off x="6965156" y="6170613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7"/>
            <p:cNvSpPr>
              <a:spLocks/>
            </p:cNvSpPr>
            <p:nvPr/>
          </p:nvSpPr>
          <p:spPr bwMode="auto">
            <a:xfrm>
              <a:off x="6882606" y="632618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6909593" y="60880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59"/>
            <p:cNvSpPr>
              <a:spLocks/>
            </p:cNvSpPr>
            <p:nvPr/>
          </p:nvSpPr>
          <p:spPr bwMode="auto">
            <a:xfrm>
              <a:off x="6830218" y="6318250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6747668" y="624840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62"/>
            <p:cNvSpPr>
              <a:spLocks/>
            </p:cNvSpPr>
            <p:nvPr/>
          </p:nvSpPr>
          <p:spPr bwMode="auto">
            <a:xfrm>
              <a:off x="6679406" y="6318250"/>
              <a:ext cx="55563" cy="53975"/>
            </a:xfrm>
            <a:custGeom>
              <a:avLst/>
              <a:gdLst>
                <a:gd name="T0" fmla="*/ 0 w 29"/>
                <a:gd name="T1" fmla="*/ 14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0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3"/>
            <p:cNvSpPr>
              <a:spLocks/>
            </p:cNvSpPr>
            <p:nvPr/>
          </p:nvSpPr>
          <p:spPr bwMode="auto">
            <a:xfrm>
              <a:off x="6663531" y="62357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4"/>
            <p:cNvSpPr>
              <a:spLocks/>
            </p:cNvSpPr>
            <p:nvPr/>
          </p:nvSpPr>
          <p:spPr bwMode="auto">
            <a:xfrm>
              <a:off x="6747668" y="63325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5"/>
            <p:cNvSpPr>
              <a:spLocks/>
            </p:cNvSpPr>
            <p:nvPr/>
          </p:nvSpPr>
          <p:spPr bwMode="auto">
            <a:xfrm>
              <a:off x="6803231" y="637381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6842918" y="6118225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6679406" y="61658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6787356" y="62007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Unsupervised 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590800"/>
            <a:ext cx="22860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/>
          <p:cNvSpPr/>
          <p:nvPr/>
        </p:nvSpPr>
        <p:spPr>
          <a:xfrm>
            <a:off x="5639449" y="3886200"/>
            <a:ext cx="2286000" cy="277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/>
          <p:cNvSpPr/>
          <p:nvPr/>
        </p:nvSpPr>
        <p:spPr>
          <a:xfrm>
            <a:off x="5727699" y="5181601"/>
            <a:ext cx="2286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TextBox 315"/>
          <p:cNvSpPr txBox="1"/>
          <p:nvPr/>
        </p:nvSpPr>
        <p:spPr>
          <a:xfrm>
            <a:off x="609600" y="57822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Authority-shift clustering: Hierarchical clustering by authority seeking on </a:t>
            </a:r>
            <a:r>
              <a:rPr lang="en-GB" b="1" dirty="0" smtClean="0"/>
              <a:t>graphs</a:t>
            </a:r>
          </a:p>
          <a:p>
            <a:r>
              <a:rPr lang="en-GB" i="1" dirty="0" smtClean="0"/>
              <a:t>M. Cho and K. Mu Lee</a:t>
            </a:r>
          </a:p>
          <a:p>
            <a:r>
              <a:rPr lang="en-GB" dirty="0" smtClean="0"/>
              <a:t>CVPR 2010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647022" y="61846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5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4" grpId="0" animBg="1"/>
      <p:bldP spid="315" grpId="0" animBg="1"/>
      <p:bldP spid="316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720" y="314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49143" y="1447800"/>
            <a:ext cx="1714500" cy="1096963"/>
            <a:chOff x="5849143" y="1712913"/>
            <a:chExt cx="1714500" cy="1096963"/>
          </a:xfrm>
        </p:grpSpPr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5849143" y="17129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6134893" y="1892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6190456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>
              <a:off x="6079331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616188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62174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6079331" y="20589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6161881" y="1811338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6971506" y="18923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6941343" y="20034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7025481" y="19351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710803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7108031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7025481" y="20193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70810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6371431" y="24304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6341268" y="2503488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273006" y="241141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6255543" y="2511426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6428581" y="24955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6196806" y="2444751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6314281" y="256698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6341268" y="2335213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6996906" y="20875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7163593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74"/>
            <p:cNvSpPr>
              <a:spLocks/>
            </p:cNvSpPr>
            <p:nvPr/>
          </p:nvSpPr>
          <p:spPr bwMode="auto">
            <a:xfrm>
              <a:off x="6430168" y="2563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75"/>
            <p:cNvSpPr>
              <a:spLocks/>
            </p:cNvSpPr>
            <p:nvPr/>
          </p:nvSpPr>
          <p:spPr bwMode="auto">
            <a:xfrm>
              <a:off x="6512718" y="24955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6"/>
            <p:cNvSpPr>
              <a:spLocks/>
            </p:cNvSpPr>
            <p:nvPr/>
          </p:nvSpPr>
          <p:spPr bwMode="auto">
            <a:xfrm>
              <a:off x="6596856" y="25923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77"/>
            <p:cNvSpPr>
              <a:spLocks/>
            </p:cNvSpPr>
            <p:nvPr/>
          </p:nvSpPr>
          <p:spPr bwMode="auto">
            <a:xfrm>
              <a:off x="6596856" y="250825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78"/>
            <p:cNvSpPr>
              <a:spLocks/>
            </p:cNvSpPr>
            <p:nvPr/>
          </p:nvSpPr>
          <p:spPr bwMode="auto">
            <a:xfrm>
              <a:off x="6512718" y="25781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79"/>
            <p:cNvSpPr>
              <a:spLocks/>
            </p:cNvSpPr>
            <p:nvPr/>
          </p:nvSpPr>
          <p:spPr bwMode="auto">
            <a:xfrm>
              <a:off x="6500018" y="23891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80"/>
            <p:cNvSpPr>
              <a:spLocks/>
            </p:cNvSpPr>
            <p:nvPr/>
          </p:nvSpPr>
          <p:spPr bwMode="auto">
            <a:xfrm>
              <a:off x="6415881" y="2365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81"/>
            <p:cNvSpPr>
              <a:spLocks/>
            </p:cNvSpPr>
            <p:nvPr/>
          </p:nvSpPr>
          <p:spPr bwMode="auto">
            <a:xfrm>
              <a:off x="6593681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83"/>
            <p:cNvSpPr>
              <a:spLocks/>
            </p:cNvSpPr>
            <p:nvPr/>
          </p:nvSpPr>
          <p:spPr bwMode="auto">
            <a:xfrm>
              <a:off x="6471443" y="2447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84"/>
            <p:cNvSpPr>
              <a:spLocks/>
            </p:cNvSpPr>
            <p:nvPr/>
          </p:nvSpPr>
          <p:spPr bwMode="auto">
            <a:xfrm>
              <a:off x="6881018" y="24320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85"/>
            <p:cNvSpPr>
              <a:spLocks/>
            </p:cNvSpPr>
            <p:nvPr/>
          </p:nvSpPr>
          <p:spPr bwMode="auto">
            <a:xfrm>
              <a:off x="6909593" y="25050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6"/>
            <p:cNvSpPr>
              <a:spLocks/>
            </p:cNvSpPr>
            <p:nvPr/>
          </p:nvSpPr>
          <p:spPr bwMode="auto">
            <a:xfrm>
              <a:off x="6757193" y="2365376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87"/>
            <p:cNvSpPr>
              <a:spLocks/>
            </p:cNvSpPr>
            <p:nvPr/>
          </p:nvSpPr>
          <p:spPr bwMode="auto">
            <a:xfrm>
              <a:off x="6996906" y="25130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88"/>
            <p:cNvSpPr>
              <a:spLocks/>
            </p:cNvSpPr>
            <p:nvPr/>
          </p:nvSpPr>
          <p:spPr bwMode="auto">
            <a:xfrm>
              <a:off x="6823868" y="24971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9"/>
            <p:cNvSpPr>
              <a:spLocks/>
            </p:cNvSpPr>
            <p:nvPr/>
          </p:nvSpPr>
          <p:spPr bwMode="auto">
            <a:xfrm>
              <a:off x="6965156" y="24193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90"/>
            <p:cNvSpPr>
              <a:spLocks/>
            </p:cNvSpPr>
            <p:nvPr/>
          </p:nvSpPr>
          <p:spPr bwMode="auto">
            <a:xfrm>
              <a:off x="6882606" y="2573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91"/>
            <p:cNvSpPr>
              <a:spLocks/>
            </p:cNvSpPr>
            <p:nvPr/>
          </p:nvSpPr>
          <p:spPr bwMode="auto">
            <a:xfrm>
              <a:off x="6909593" y="23368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92"/>
            <p:cNvSpPr>
              <a:spLocks/>
            </p:cNvSpPr>
            <p:nvPr/>
          </p:nvSpPr>
          <p:spPr bwMode="auto">
            <a:xfrm>
              <a:off x="6830218" y="2566988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93"/>
            <p:cNvSpPr>
              <a:spLocks/>
            </p:cNvSpPr>
            <p:nvPr/>
          </p:nvSpPr>
          <p:spPr bwMode="auto">
            <a:xfrm>
              <a:off x="6747668" y="249713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94"/>
            <p:cNvSpPr>
              <a:spLocks/>
            </p:cNvSpPr>
            <p:nvPr/>
          </p:nvSpPr>
          <p:spPr bwMode="auto">
            <a:xfrm>
              <a:off x="6679406" y="25669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95"/>
            <p:cNvSpPr>
              <a:spLocks/>
            </p:cNvSpPr>
            <p:nvPr/>
          </p:nvSpPr>
          <p:spPr bwMode="auto">
            <a:xfrm>
              <a:off x="6663531" y="24844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96"/>
            <p:cNvSpPr>
              <a:spLocks/>
            </p:cNvSpPr>
            <p:nvPr/>
          </p:nvSpPr>
          <p:spPr bwMode="auto">
            <a:xfrm>
              <a:off x="6747668" y="258127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>
              <a:off x="6803231" y="26209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98"/>
            <p:cNvSpPr>
              <a:spLocks/>
            </p:cNvSpPr>
            <p:nvPr/>
          </p:nvSpPr>
          <p:spPr bwMode="auto">
            <a:xfrm>
              <a:off x="6842918" y="2368551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99"/>
            <p:cNvSpPr>
              <a:spLocks/>
            </p:cNvSpPr>
            <p:nvPr/>
          </p:nvSpPr>
          <p:spPr bwMode="auto">
            <a:xfrm>
              <a:off x="6679406" y="2416176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00"/>
            <p:cNvSpPr>
              <a:spLocks/>
            </p:cNvSpPr>
            <p:nvPr/>
          </p:nvSpPr>
          <p:spPr bwMode="auto">
            <a:xfrm>
              <a:off x="6788943" y="24495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49143" y="2700338"/>
            <a:ext cx="1714500" cy="1095375"/>
            <a:chOff x="5849143" y="2965451"/>
            <a:chExt cx="1714500" cy="1095375"/>
          </a:xfrm>
        </p:grpSpPr>
        <p:sp>
          <p:nvSpPr>
            <p:cNvPr id="177" name="Freeform 101"/>
            <p:cNvSpPr>
              <a:spLocks/>
            </p:cNvSpPr>
            <p:nvPr/>
          </p:nvSpPr>
          <p:spPr bwMode="auto">
            <a:xfrm>
              <a:off x="5849143" y="2965451"/>
              <a:ext cx="1714500" cy="1095375"/>
            </a:xfrm>
            <a:custGeom>
              <a:avLst/>
              <a:gdLst>
                <a:gd name="T0" fmla="*/ 899 w 899"/>
                <a:gd name="T1" fmla="*/ 574 h 574"/>
                <a:gd name="T2" fmla="*/ 899 w 899"/>
                <a:gd name="T3" fmla="*/ 574 h 574"/>
                <a:gd name="T4" fmla="*/ 0 w 899"/>
                <a:gd name="T5" fmla="*/ 574 h 574"/>
                <a:gd name="T6" fmla="*/ 0 w 899"/>
                <a:gd name="T7" fmla="*/ 0 h 574"/>
                <a:gd name="T8" fmla="*/ 899 w 899"/>
                <a:gd name="T9" fmla="*/ 0 h 574"/>
                <a:gd name="T10" fmla="*/ 899 w 899"/>
                <a:gd name="T11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899" y="574"/>
                  </a:moveTo>
                  <a:lnTo>
                    <a:pt x="89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4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02"/>
            <p:cNvSpPr>
              <a:spLocks/>
            </p:cNvSpPr>
            <p:nvPr/>
          </p:nvSpPr>
          <p:spPr bwMode="auto">
            <a:xfrm>
              <a:off x="6134893" y="31448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03"/>
            <p:cNvSpPr>
              <a:spLocks/>
            </p:cNvSpPr>
            <p:nvPr/>
          </p:nvSpPr>
          <p:spPr bwMode="auto">
            <a:xfrm>
              <a:off x="6190456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04"/>
            <p:cNvSpPr>
              <a:spLocks/>
            </p:cNvSpPr>
            <p:nvPr/>
          </p:nvSpPr>
          <p:spPr bwMode="auto">
            <a:xfrm>
              <a:off x="6079331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05"/>
            <p:cNvSpPr>
              <a:spLocks/>
            </p:cNvSpPr>
            <p:nvPr/>
          </p:nvSpPr>
          <p:spPr bwMode="auto">
            <a:xfrm>
              <a:off x="616188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06"/>
            <p:cNvSpPr>
              <a:spLocks/>
            </p:cNvSpPr>
            <p:nvPr/>
          </p:nvSpPr>
          <p:spPr bwMode="auto">
            <a:xfrm>
              <a:off x="62174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07"/>
            <p:cNvSpPr>
              <a:spLocks/>
            </p:cNvSpPr>
            <p:nvPr/>
          </p:nvSpPr>
          <p:spPr bwMode="auto">
            <a:xfrm>
              <a:off x="6079331" y="33099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08"/>
            <p:cNvSpPr>
              <a:spLocks/>
            </p:cNvSpPr>
            <p:nvPr/>
          </p:nvSpPr>
          <p:spPr bwMode="auto">
            <a:xfrm>
              <a:off x="6161881" y="30607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09"/>
            <p:cNvSpPr>
              <a:spLocks/>
            </p:cNvSpPr>
            <p:nvPr/>
          </p:nvSpPr>
          <p:spPr bwMode="auto">
            <a:xfrm>
              <a:off x="6971506" y="31448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10"/>
            <p:cNvSpPr>
              <a:spLocks/>
            </p:cNvSpPr>
            <p:nvPr/>
          </p:nvSpPr>
          <p:spPr bwMode="auto">
            <a:xfrm>
              <a:off x="6941343" y="3254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12"/>
            <p:cNvSpPr>
              <a:spLocks/>
            </p:cNvSpPr>
            <p:nvPr/>
          </p:nvSpPr>
          <p:spPr bwMode="auto">
            <a:xfrm>
              <a:off x="7025481" y="31845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13"/>
            <p:cNvSpPr>
              <a:spLocks/>
            </p:cNvSpPr>
            <p:nvPr/>
          </p:nvSpPr>
          <p:spPr bwMode="auto">
            <a:xfrm>
              <a:off x="710803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14"/>
            <p:cNvSpPr>
              <a:spLocks/>
            </p:cNvSpPr>
            <p:nvPr/>
          </p:nvSpPr>
          <p:spPr bwMode="auto">
            <a:xfrm>
              <a:off x="7108031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15"/>
            <p:cNvSpPr>
              <a:spLocks/>
            </p:cNvSpPr>
            <p:nvPr/>
          </p:nvSpPr>
          <p:spPr bwMode="auto">
            <a:xfrm>
              <a:off x="7025481" y="32686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16"/>
            <p:cNvSpPr>
              <a:spLocks/>
            </p:cNvSpPr>
            <p:nvPr/>
          </p:nvSpPr>
          <p:spPr bwMode="auto">
            <a:xfrm>
              <a:off x="70810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17"/>
            <p:cNvSpPr>
              <a:spLocks/>
            </p:cNvSpPr>
            <p:nvPr/>
          </p:nvSpPr>
          <p:spPr bwMode="auto">
            <a:xfrm>
              <a:off x="6371431" y="3679826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7"/>
                    <a:pt x="10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18"/>
            <p:cNvSpPr>
              <a:spLocks/>
            </p:cNvSpPr>
            <p:nvPr/>
          </p:nvSpPr>
          <p:spPr bwMode="auto">
            <a:xfrm>
              <a:off x="6341268" y="3752851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19"/>
            <p:cNvSpPr>
              <a:spLocks/>
            </p:cNvSpPr>
            <p:nvPr/>
          </p:nvSpPr>
          <p:spPr bwMode="auto">
            <a:xfrm>
              <a:off x="6273006" y="3663951"/>
              <a:ext cx="61913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20"/>
            <p:cNvSpPr>
              <a:spLocks/>
            </p:cNvSpPr>
            <p:nvPr/>
          </p:nvSpPr>
          <p:spPr bwMode="auto">
            <a:xfrm>
              <a:off x="6255543" y="3760788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121"/>
            <p:cNvSpPr>
              <a:spLocks/>
            </p:cNvSpPr>
            <p:nvPr/>
          </p:nvSpPr>
          <p:spPr bwMode="auto">
            <a:xfrm>
              <a:off x="6428581" y="3746501"/>
              <a:ext cx="63500" cy="61913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122"/>
            <p:cNvSpPr>
              <a:spLocks/>
            </p:cNvSpPr>
            <p:nvPr/>
          </p:nvSpPr>
          <p:spPr bwMode="auto">
            <a:xfrm>
              <a:off x="6196806" y="3695701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23"/>
            <p:cNvSpPr>
              <a:spLocks/>
            </p:cNvSpPr>
            <p:nvPr/>
          </p:nvSpPr>
          <p:spPr bwMode="auto">
            <a:xfrm>
              <a:off x="6314281" y="38163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24"/>
            <p:cNvSpPr>
              <a:spLocks/>
            </p:cNvSpPr>
            <p:nvPr/>
          </p:nvSpPr>
          <p:spPr bwMode="auto">
            <a:xfrm>
              <a:off x="6341268" y="3584576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25"/>
            <p:cNvSpPr>
              <a:spLocks/>
            </p:cNvSpPr>
            <p:nvPr/>
          </p:nvSpPr>
          <p:spPr bwMode="auto">
            <a:xfrm>
              <a:off x="6996906" y="3336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26"/>
            <p:cNvSpPr>
              <a:spLocks/>
            </p:cNvSpPr>
            <p:nvPr/>
          </p:nvSpPr>
          <p:spPr bwMode="auto">
            <a:xfrm>
              <a:off x="7163593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27"/>
            <p:cNvSpPr>
              <a:spLocks/>
            </p:cNvSpPr>
            <p:nvPr/>
          </p:nvSpPr>
          <p:spPr bwMode="auto">
            <a:xfrm>
              <a:off x="6430168" y="38163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28"/>
            <p:cNvSpPr>
              <a:spLocks/>
            </p:cNvSpPr>
            <p:nvPr/>
          </p:nvSpPr>
          <p:spPr bwMode="auto">
            <a:xfrm>
              <a:off x="6512718" y="3744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29"/>
            <p:cNvSpPr>
              <a:spLocks/>
            </p:cNvSpPr>
            <p:nvPr/>
          </p:nvSpPr>
          <p:spPr bwMode="auto">
            <a:xfrm>
              <a:off x="6596856" y="3843338"/>
              <a:ext cx="53975" cy="53975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30"/>
            <p:cNvSpPr>
              <a:spLocks/>
            </p:cNvSpPr>
            <p:nvPr/>
          </p:nvSpPr>
          <p:spPr bwMode="auto">
            <a:xfrm>
              <a:off x="6596856" y="37607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32"/>
            <p:cNvSpPr>
              <a:spLocks/>
            </p:cNvSpPr>
            <p:nvPr/>
          </p:nvSpPr>
          <p:spPr bwMode="auto">
            <a:xfrm>
              <a:off x="6512718" y="38290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3"/>
            <p:cNvSpPr>
              <a:spLocks/>
            </p:cNvSpPr>
            <p:nvPr/>
          </p:nvSpPr>
          <p:spPr bwMode="auto">
            <a:xfrm>
              <a:off x="6500018" y="363855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34"/>
            <p:cNvSpPr>
              <a:spLocks/>
            </p:cNvSpPr>
            <p:nvPr/>
          </p:nvSpPr>
          <p:spPr bwMode="auto">
            <a:xfrm>
              <a:off x="6415881" y="36147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35"/>
            <p:cNvSpPr>
              <a:spLocks/>
            </p:cNvSpPr>
            <p:nvPr/>
          </p:nvSpPr>
          <p:spPr bwMode="auto">
            <a:xfrm>
              <a:off x="6593681" y="3684588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36"/>
            <p:cNvSpPr>
              <a:spLocks/>
            </p:cNvSpPr>
            <p:nvPr/>
          </p:nvSpPr>
          <p:spPr bwMode="auto">
            <a:xfrm>
              <a:off x="6471443" y="36972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37"/>
            <p:cNvSpPr>
              <a:spLocks/>
            </p:cNvSpPr>
            <p:nvPr/>
          </p:nvSpPr>
          <p:spPr bwMode="auto">
            <a:xfrm>
              <a:off x="6881018" y="368300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38"/>
            <p:cNvSpPr>
              <a:spLocks/>
            </p:cNvSpPr>
            <p:nvPr/>
          </p:nvSpPr>
          <p:spPr bwMode="auto">
            <a:xfrm>
              <a:off x="6909593" y="37544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39"/>
            <p:cNvSpPr>
              <a:spLocks/>
            </p:cNvSpPr>
            <p:nvPr/>
          </p:nvSpPr>
          <p:spPr bwMode="auto">
            <a:xfrm>
              <a:off x="6757193" y="36147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40"/>
            <p:cNvSpPr>
              <a:spLocks/>
            </p:cNvSpPr>
            <p:nvPr/>
          </p:nvSpPr>
          <p:spPr bwMode="auto">
            <a:xfrm>
              <a:off x="6996906" y="37623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41"/>
            <p:cNvSpPr>
              <a:spLocks/>
            </p:cNvSpPr>
            <p:nvPr/>
          </p:nvSpPr>
          <p:spPr bwMode="auto">
            <a:xfrm>
              <a:off x="6823868" y="3749676"/>
              <a:ext cx="63500" cy="61913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6" y="29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42"/>
            <p:cNvSpPr>
              <a:spLocks/>
            </p:cNvSpPr>
            <p:nvPr/>
          </p:nvSpPr>
          <p:spPr bwMode="auto">
            <a:xfrm>
              <a:off x="6965156" y="36687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43"/>
            <p:cNvSpPr>
              <a:spLocks/>
            </p:cNvSpPr>
            <p:nvPr/>
          </p:nvSpPr>
          <p:spPr bwMode="auto">
            <a:xfrm>
              <a:off x="6882606" y="38258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6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44"/>
            <p:cNvSpPr>
              <a:spLocks/>
            </p:cNvSpPr>
            <p:nvPr/>
          </p:nvSpPr>
          <p:spPr bwMode="auto">
            <a:xfrm>
              <a:off x="6909593" y="35861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5"/>
            <p:cNvSpPr>
              <a:spLocks/>
            </p:cNvSpPr>
            <p:nvPr/>
          </p:nvSpPr>
          <p:spPr bwMode="auto">
            <a:xfrm>
              <a:off x="6830218" y="3817938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46"/>
            <p:cNvSpPr>
              <a:spLocks/>
            </p:cNvSpPr>
            <p:nvPr/>
          </p:nvSpPr>
          <p:spPr bwMode="auto">
            <a:xfrm>
              <a:off x="6747668" y="3749676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47"/>
            <p:cNvSpPr>
              <a:spLocks/>
            </p:cNvSpPr>
            <p:nvPr/>
          </p:nvSpPr>
          <p:spPr bwMode="auto">
            <a:xfrm>
              <a:off x="6679406" y="38179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48"/>
            <p:cNvSpPr>
              <a:spLocks/>
            </p:cNvSpPr>
            <p:nvPr/>
          </p:nvSpPr>
          <p:spPr bwMode="auto">
            <a:xfrm>
              <a:off x="6663531" y="37338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49"/>
            <p:cNvSpPr>
              <a:spLocks/>
            </p:cNvSpPr>
            <p:nvPr/>
          </p:nvSpPr>
          <p:spPr bwMode="auto">
            <a:xfrm>
              <a:off x="6747668" y="38306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50"/>
            <p:cNvSpPr>
              <a:spLocks/>
            </p:cNvSpPr>
            <p:nvPr/>
          </p:nvSpPr>
          <p:spPr bwMode="auto">
            <a:xfrm>
              <a:off x="6803231" y="387350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51"/>
            <p:cNvSpPr>
              <a:spLocks/>
            </p:cNvSpPr>
            <p:nvPr/>
          </p:nvSpPr>
          <p:spPr bwMode="auto">
            <a:xfrm>
              <a:off x="6842918" y="361791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52"/>
            <p:cNvSpPr>
              <a:spLocks/>
            </p:cNvSpPr>
            <p:nvPr/>
          </p:nvSpPr>
          <p:spPr bwMode="auto">
            <a:xfrm>
              <a:off x="6679406" y="366712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53"/>
            <p:cNvSpPr>
              <a:spLocks/>
            </p:cNvSpPr>
            <p:nvPr/>
          </p:nvSpPr>
          <p:spPr bwMode="auto">
            <a:xfrm>
              <a:off x="6788943" y="3702051"/>
              <a:ext cx="53975" cy="53975"/>
            </a:xfrm>
            <a:custGeom>
              <a:avLst/>
              <a:gdLst>
                <a:gd name="T0" fmla="*/ 0 w 28"/>
                <a:gd name="T1" fmla="*/ 14 h 29"/>
                <a:gd name="T2" fmla="*/ 0 w 28"/>
                <a:gd name="T3" fmla="*/ 14 h 29"/>
                <a:gd name="T4" fmla="*/ 14 w 28"/>
                <a:gd name="T5" fmla="*/ 29 h 29"/>
                <a:gd name="T6" fmla="*/ 28 w 28"/>
                <a:gd name="T7" fmla="*/ 14 h 29"/>
                <a:gd name="T8" fmla="*/ 14 w 28"/>
                <a:gd name="T9" fmla="*/ 0 h 29"/>
                <a:gd name="T10" fmla="*/ 0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9143" y="3949700"/>
            <a:ext cx="1714500" cy="1096963"/>
            <a:chOff x="5849143" y="4214813"/>
            <a:chExt cx="1714500" cy="1096963"/>
          </a:xfrm>
        </p:grpSpPr>
        <p:sp>
          <p:nvSpPr>
            <p:cNvPr id="230" name="Freeform 154"/>
            <p:cNvSpPr>
              <a:spLocks/>
            </p:cNvSpPr>
            <p:nvPr/>
          </p:nvSpPr>
          <p:spPr bwMode="auto">
            <a:xfrm>
              <a:off x="5849143" y="42148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55"/>
            <p:cNvSpPr>
              <a:spLocks/>
            </p:cNvSpPr>
            <p:nvPr/>
          </p:nvSpPr>
          <p:spPr bwMode="auto">
            <a:xfrm>
              <a:off x="6134893" y="43942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56"/>
            <p:cNvSpPr>
              <a:spLocks/>
            </p:cNvSpPr>
            <p:nvPr/>
          </p:nvSpPr>
          <p:spPr bwMode="auto">
            <a:xfrm>
              <a:off x="6190456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58"/>
            <p:cNvSpPr>
              <a:spLocks/>
            </p:cNvSpPr>
            <p:nvPr/>
          </p:nvSpPr>
          <p:spPr bwMode="auto">
            <a:xfrm>
              <a:off x="6079331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59"/>
            <p:cNvSpPr>
              <a:spLocks/>
            </p:cNvSpPr>
            <p:nvPr/>
          </p:nvSpPr>
          <p:spPr bwMode="auto">
            <a:xfrm>
              <a:off x="616188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60"/>
            <p:cNvSpPr>
              <a:spLocks/>
            </p:cNvSpPr>
            <p:nvPr/>
          </p:nvSpPr>
          <p:spPr bwMode="auto">
            <a:xfrm>
              <a:off x="62174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61"/>
            <p:cNvSpPr>
              <a:spLocks/>
            </p:cNvSpPr>
            <p:nvPr/>
          </p:nvSpPr>
          <p:spPr bwMode="auto">
            <a:xfrm>
              <a:off x="6079331" y="4559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62"/>
            <p:cNvSpPr>
              <a:spLocks/>
            </p:cNvSpPr>
            <p:nvPr/>
          </p:nvSpPr>
          <p:spPr bwMode="auto">
            <a:xfrm>
              <a:off x="6161881" y="43116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63"/>
            <p:cNvSpPr>
              <a:spLocks/>
            </p:cNvSpPr>
            <p:nvPr/>
          </p:nvSpPr>
          <p:spPr bwMode="auto">
            <a:xfrm>
              <a:off x="6971506" y="43942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64"/>
            <p:cNvSpPr>
              <a:spLocks/>
            </p:cNvSpPr>
            <p:nvPr/>
          </p:nvSpPr>
          <p:spPr bwMode="auto">
            <a:xfrm>
              <a:off x="6941343" y="4505326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65"/>
            <p:cNvSpPr>
              <a:spLocks/>
            </p:cNvSpPr>
            <p:nvPr/>
          </p:nvSpPr>
          <p:spPr bwMode="auto">
            <a:xfrm>
              <a:off x="7025481" y="44354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67"/>
            <p:cNvSpPr>
              <a:spLocks/>
            </p:cNvSpPr>
            <p:nvPr/>
          </p:nvSpPr>
          <p:spPr bwMode="auto">
            <a:xfrm>
              <a:off x="710803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68"/>
            <p:cNvSpPr>
              <a:spLocks/>
            </p:cNvSpPr>
            <p:nvPr/>
          </p:nvSpPr>
          <p:spPr bwMode="auto">
            <a:xfrm>
              <a:off x="7108031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69"/>
            <p:cNvSpPr>
              <a:spLocks/>
            </p:cNvSpPr>
            <p:nvPr/>
          </p:nvSpPr>
          <p:spPr bwMode="auto">
            <a:xfrm>
              <a:off x="7025481" y="45180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70"/>
            <p:cNvSpPr>
              <a:spLocks/>
            </p:cNvSpPr>
            <p:nvPr/>
          </p:nvSpPr>
          <p:spPr bwMode="auto">
            <a:xfrm>
              <a:off x="70810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71"/>
            <p:cNvSpPr>
              <a:spLocks/>
            </p:cNvSpPr>
            <p:nvPr/>
          </p:nvSpPr>
          <p:spPr bwMode="auto">
            <a:xfrm>
              <a:off x="6371431" y="4932363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73"/>
            <p:cNvSpPr>
              <a:spLocks/>
            </p:cNvSpPr>
            <p:nvPr/>
          </p:nvSpPr>
          <p:spPr bwMode="auto">
            <a:xfrm>
              <a:off x="6341268" y="5003801"/>
              <a:ext cx="63500" cy="63500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74"/>
            <p:cNvSpPr>
              <a:spLocks/>
            </p:cNvSpPr>
            <p:nvPr/>
          </p:nvSpPr>
          <p:spPr bwMode="auto">
            <a:xfrm>
              <a:off x="6273006" y="491331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75"/>
            <p:cNvSpPr>
              <a:spLocks/>
            </p:cNvSpPr>
            <p:nvPr/>
          </p:nvSpPr>
          <p:spPr bwMode="auto">
            <a:xfrm>
              <a:off x="6255543" y="50101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0 w 33"/>
                <a:gd name="T7" fmla="*/ 4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3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76"/>
            <p:cNvSpPr>
              <a:spLocks/>
            </p:cNvSpPr>
            <p:nvPr/>
          </p:nvSpPr>
          <p:spPr bwMode="auto">
            <a:xfrm>
              <a:off x="6428581" y="49974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77"/>
            <p:cNvSpPr>
              <a:spLocks/>
            </p:cNvSpPr>
            <p:nvPr/>
          </p:nvSpPr>
          <p:spPr bwMode="auto">
            <a:xfrm>
              <a:off x="6196806" y="494506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78"/>
            <p:cNvSpPr>
              <a:spLocks/>
            </p:cNvSpPr>
            <p:nvPr/>
          </p:nvSpPr>
          <p:spPr bwMode="auto">
            <a:xfrm>
              <a:off x="6314281" y="506571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3" y="7"/>
                    <a:pt x="11" y="4"/>
                  </a:cubicBezTo>
                  <a:cubicBezTo>
                    <a:pt x="18" y="0"/>
                    <a:pt x="26" y="4"/>
                    <a:pt x="30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79"/>
            <p:cNvSpPr>
              <a:spLocks/>
            </p:cNvSpPr>
            <p:nvPr/>
          </p:nvSpPr>
          <p:spPr bwMode="auto">
            <a:xfrm>
              <a:off x="6341268" y="4837113"/>
              <a:ext cx="63500" cy="61913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180"/>
            <p:cNvSpPr>
              <a:spLocks/>
            </p:cNvSpPr>
            <p:nvPr/>
          </p:nvSpPr>
          <p:spPr bwMode="auto">
            <a:xfrm>
              <a:off x="6996906" y="45878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181"/>
            <p:cNvSpPr>
              <a:spLocks/>
            </p:cNvSpPr>
            <p:nvPr/>
          </p:nvSpPr>
          <p:spPr bwMode="auto">
            <a:xfrm>
              <a:off x="7163593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182"/>
            <p:cNvSpPr>
              <a:spLocks/>
            </p:cNvSpPr>
            <p:nvPr/>
          </p:nvSpPr>
          <p:spPr bwMode="auto">
            <a:xfrm>
              <a:off x="6430168" y="50657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183"/>
            <p:cNvSpPr>
              <a:spLocks/>
            </p:cNvSpPr>
            <p:nvPr/>
          </p:nvSpPr>
          <p:spPr bwMode="auto">
            <a:xfrm>
              <a:off x="6512718" y="499745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84"/>
            <p:cNvSpPr>
              <a:spLocks/>
            </p:cNvSpPr>
            <p:nvPr/>
          </p:nvSpPr>
          <p:spPr bwMode="auto">
            <a:xfrm>
              <a:off x="6596856" y="509270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85"/>
            <p:cNvSpPr>
              <a:spLocks/>
            </p:cNvSpPr>
            <p:nvPr/>
          </p:nvSpPr>
          <p:spPr bwMode="auto">
            <a:xfrm>
              <a:off x="6596856" y="5010151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86"/>
            <p:cNvSpPr>
              <a:spLocks/>
            </p:cNvSpPr>
            <p:nvPr/>
          </p:nvSpPr>
          <p:spPr bwMode="auto">
            <a:xfrm>
              <a:off x="6512718" y="50784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87"/>
            <p:cNvSpPr>
              <a:spLocks/>
            </p:cNvSpPr>
            <p:nvPr/>
          </p:nvSpPr>
          <p:spPr bwMode="auto">
            <a:xfrm>
              <a:off x="6500018" y="48895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88"/>
            <p:cNvSpPr>
              <a:spLocks/>
            </p:cNvSpPr>
            <p:nvPr/>
          </p:nvSpPr>
          <p:spPr bwMode="auto">
            <a:xfrm>
              <a:off x="6415881" y="4865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89"/>
            <p:cNvSpPr>
              <a:spLocks/>
            </p:cNvSpPr>
            <p:nvPr/>
          </p:nvSpPr>
          <p:spPr bwMode="auto">
            <a:xfrm>
              <a:off x="6593681" y="49355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90"/>
            <p:cNvSpPr>
              <a:spLocks/>
            </p:cNvSpPr>
            <p:nvPr/>
          </p:nvSpPr>
          <p:spPr bwMode="auto">
            <a:xfrm>
              <a:off x="6471443" y="4949826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91"/>
            <p:cNvSpPr>
              <a:spLocks/>
            </p:cNvSpPr>
            <p:nvPr/>
          </p:nvSpPr>
          <p:spPr bwMode="auto">
            <a:xfrm>
              <a:off x="6881018" y="49339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92"/>
            <p:cNvSpPr>
              <a:spLocks/>
            </p:cNvSpPr>
            <p:nvPr/>
          </p:nvSpPr>
          <p:spPr bwMode="auto">
            <a:xfrm>
              <a:off x="6909593" y="50069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93"/>
            <p:cNvSpPr>
              <a:spLocks/>
            </p:cNvSpPr>
            <p:nvPr/>
          </p:nvSpPr>
          <p:spPr bwMode="auto">
            <a:xfrm>
              <a:off x="6757193" y="486568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94"/>
            <p:cNvSpPr>
              <a:spLocks/>
            </p:cNvSpPr>
            <p:nvPr/>
          </p:nvSpPr>
          <p:spPr bwMode="auto">
            <a:xfrm>
              <a:off x="6996906" y="5013326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4" y="26"/>
                    <a:pt x="11" y="29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95"/>
            <p:cNvSpPr>
              <a:spLocks/>
            </p:cNvSpPr>
            <p:nvPr/>
          </p:nvSpPr>
          <p:spPr bwMode="auto">
            <a:xfrm>
              <a:off x="6823868" y="49990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97"/>
            <p:cNvSpPr>
              <a:spLocks/>
            </p:cNvSpPr>
            <p:nvPr/>
          </p:nvSpPr>
          <p:spPr bwMode="auto">
            <a:xfrm>
              <a:off x="6965156" y="492125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98"/>
            <p:cNvSpPr>
              <a:spLocks/>
            </p:cNvSpPr>
            <p:nvPr/>
          </p:nvSpPr>
          <p:spPr bwMode="auto">
            <a:xfrm>
              <a:off x="6882606" y="50752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99"/>
            <p:cNvSpPr>
              <a:spLocks/>
            </p:cNvSpPr>
            <p:nvPr/>
          </p:nvSpPr>
          <p:spPr bwMode="auto">
            <a:xfrm>
              <a:off x="6909593" y="48387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200"/>
            <p:cNvSpPr>
              <a:spLocks/>
            </p:cNvSpPr>
            <p:nvPr/>
          </p:nvSpPr>
          <p:spPr bwMode="auto">
            <a:xfrm>
              <a:off x="6830218" y="5067301"/>
              <a:ext cx="53975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201"/>
            <p:cNvSpPr>
              <a:spLocks/>
            </p:cNvSpPr>
            <p:nvPr/>
          </p:nvSpPr>
          <p:spPr bwMode="auto">
            <a:xfrm>
              <a:off x="6747668" y="49990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202"/>
            <p:cNvSpPr>
              <a:spLocks/>
            </p:cNvSpPr>
            <p:nvPr/>
          </p:nvSpPr>
          <p:spPr bwMode="auto">
            <a:xfrm>
              <a:off x="6679406" y="50673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203"/>
            <p:cNvSpPr>
              <a:spLocks/>
            </p:cNvSpPr>
            <p:nvPr/>
          </p:nvSpPr>
          <p:spPr bwMode="auto">
            <a:xfrm>
              <a:off x="6663531" y="498475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204"/>
            <p:cNvSpPr>
              <a:spLocks/>
            </p:cNvSpPr>
            <p:nvPr/>
          </p:nvSpPr>
          <p:spPr bwMode="auto">
            <a:xfrm>
              <a:off x="6747668" y="50800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6803231" y="51228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7"/>
            <p:cNvSpPr>
              <a:spLocks/>
            </p:cNvSpPr>
            <p:nvPr/>
          </p:nvSpPr>
          <p:spPr bwMode="auto">
            <a:xfrm>
              <a:off x="6842918" y="486886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6679406" y="491648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6788943" y="49514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9143" y="5199062"/>
            <a:ext cx="1714500" cy="1096963"/>
            <a:chOff x="5849143" y="5464175"/>
            <a:chExt cx="1714500" cy="1096963"/>
          </a:xfrm>
        </p:grpSpPr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5849143" y="546417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6134893" y="56435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6190456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6079331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616188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62174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6079331" y="5810250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6161881" y="55610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6971506" y="564356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auto">
            <a:xfrm>
              <a:off x="6941343" y="5754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7025481" y="5684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710803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7108031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7025481" y="57689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70810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9"/>
            <p:cNvSpPr>
              <a:spLocks/>
            </p:cNvSpPr>
            <p:nvPr/>
          </p:nvSpPr>
          <p:spPr bwMode="auto">
            <a:xfrm>
              <a:off x="6371431" y="618172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0"/>
            <p:cNvSpPr>
              <a:spLocks/>
            </p:cNvSpPr>
            <p:nvPr/>
          </p:nvSpPr>
          <p:spPr bwMode="auto">
            <a:xfrm>
              <a:off x="6341268" y="6254750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6273006" y="616267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6255543" y="6261100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6428581" y="6246813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6196806" y="6197600"/>
              <a:ext cx="61913" cy="60325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6314281" y="63166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6341268" y="6086475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6996906" y="5838825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7163593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6430168" y="63150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6512718" y="6246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6595268" y="63436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6595268" y="62595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6512718" y="63309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6500018" y="61388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6415881" y="61166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6593681" y="6184900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6471443" y="61991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50"/>
            <p:cNvSpPr>
              <a:spLocks/>
            </p:cNvSpPr>
            <p:nvPr/>
          </p:nvSpPr>
          <p:spPr bwMode="auto">
            <a:xfrm>
              <a:off x="6881018" y="61833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51"/>
            <p:cNvSpPr>
              <a:spLocks/>
            </p:cNvSpPr>
            <p:nvPr/>
          </p:nvSpPr>
          <p:spPr bwMode="auto">
            <a:xfrm>
              <a:off x="6909593" y="62563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6757193" y="611663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6996906" y="6264275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54"/>
            <p:cNvSpPr>
              <a:spLocks/>
            </p:cNvSpPr>
            <p:nvPr/>
          </p:nvSpPr>
          <p:spPr bwMode="auto">
            <a:xfrm>
              <a:off x="6823868" y="624840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3"/>
                  </a:cubicBezTo>
                  <a:cubicBezTo>
                    <a:pt x="33" y="15"/>
                    <a:pt x="29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55"/>
            <p:cNvSpPr>
              <a:spLocks/>
            </p:cNvSpPr>
            <p:nvPr/>
          </p:nvSpPr>
          <p:spPr bwMode="auto">
            <a:xfrm>
              <a:off x="6965156" y="6170613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7"/>
            <p:cNvSpPr>
              <a:spLocks/>
            </p:cNvSpPr>
            <p:nvPr/>
          </p:nvSpPr>
          <p:spPr bwMode="auto">
            <a:xfrm>
              <a:off x="6882606" y="632618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6909593" y="60880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59"/>
            <p:cNvSpPr>
              <a:spLocks/>
            </p:cNvSpPr>
            <p:nvPr/>
          </p:nvSpPr>
          <p:spPr bwMode="auto">
            <a:xfrm>
              <a:off x="6830218" y="6318250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6747668" y="624840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62"/>
            <p:cNvSpPr>
              <a:spLocks/>
            </p:cNvSpPr>
            <p:nvPr/>
          </p:nvSpPr>
          <p:spPr bwMode="auto">
            <a:xfrm>
              <a:off x="6679406" y="6318250"/>
              <a:ext cx="55563" cy="53975"/>
            </a:xfrm>
            <a:custGeom>
              <a:avLst/>
              <a:gdLst>
                <a:gd name="T0" fmla="*/ 0 w 29"/>
                <a:gd name="T1" fmla="*/ 14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0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3"/>
            <p:cNvSpPr>
              <a:spLocks/>
            </p:cNvSpPr>
            <p:nvPr/>
          </p:nvSpPr>
          <p:spPr bwMode="auto">
            <a:xfrm>
              <a:off x="6663531" y="62357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4"/>
            <p:cNvSpPr>
              <a:spLocks/>
            </p:cNvSpPr>
            <p:nvPr/>
          </p:nvSpPr>
          <p:spPr bwMode="auto">
            <a:xfrm>
              <a:off x="6747668" y="63325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5"/>
            <p:cNvSpPr>
              <a:spLocks/>
            </p:cNvSpPr>
            <p:nvPr/>
          </p:nvSpPr>
          <p:spPr bwMode="auto">
            <a:xfrm>
              <a:off x="6803231" y="637381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6842918" y="6118225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6679406" y="61658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6787356" y="62007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Unsupervised 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2" name="Freeform 19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Freeform 20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82" name="Straight Connector 281"/>
          <p:cNvCxnSpPr>
            <a:stCxn id="281" idx="0"/>
          </p:cNvCxnSpPr>
          <p:nvPr/>
        </p:nvCxnSpPr>
        <p:spPr>
          <a:xfrm>
            <a:off x="3873500" y="1997233"/>
            <a:ext cx="2720181" cy="19893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Freeform 22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A157B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Freeform 23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Freeform 24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8ACF25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Freeform 25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87" name="Straight Connector 286"/>
          <p:cNvCxnSpPr>
            <a:stCxn id="284" idx="0"/>
          </p:cNvCxnSpPr>
          <p:nvPr/>
        </p:nvCxnSpPr>
        <p:spPr>
          <a:xfrm>
            <a:off x="4779963" y="3248025"/>
            <a:ext cx="1816893" cy="27447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285" idx="0"/>
          </p:cNvCxnSpPr>
          <p:nvPr/>
        </p:nvCxnSpPr>
        <p:spPr>
          <a:xfrm flipV="1">
            <a:off x="2968626" y="3016087"/>
            <a:ext cx="3972717" cy="23193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63775" y="4421188"/>
            <a:ext cx="3067050" cy="153988"/>
            <a:chOff x="2263775" y="4421188"/>
            <a:chExt cx="3067050" cy="153988"/>
          </a:xfrm>
        </p:grpSpPr>
        <p:sp>
          <p:nvSpPr>
            <p:cNvPr id="289" name="Freeform 26"/>
            <p:cNvSpPr>
              <a:spLocks/>
            </p:cNvSpPr>
            <p:nvPr/>
          </p:nvSpPr>
          <p:spPr bwMode="auto">
            <a:xfrm>
              <a:off x="226377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7"/>
            <p:cNvSpPr>
              <a:spLocks/>
            </p:cNvSpPr>
            <p:nvPr/>
          </p:nvSpPr>
          <p:spPr bwMode="auto">
            <a:xfrm>
              <a:off x="226377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  <a:gd name="T12" fmla="*/ 81 w 8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lnTo>
                    <a:pt x="81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8"/>
            <p:cNvSpPr>
              <a:spLocks/>
            </p:cNvSpPr>
            <p:nvPr/>
          </p:nvSpPr>
          <p:spPr bwMode="auto">
            <a:xfrm>
              <a:off x="3367088" y="4421188"/>
              <a:ext cx="153988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9"/>
            <p:cNvSpPr>
              <a:spLocks/>
            </p:cNvSpPr>
            <p:nvPr/>
          </p:nvSpPr>
          <p:spPr bwMode="auto">
            <a:xfrm>
              <a:off x="3367088" y="4421188"/>
              <a:ext cx="153988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  <a:gd name="T12" fmla="*/ 80 w 80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30"/>
            <p:cNvSpPr>
              <a:spLocks/>
            </p:cNvSpPr>
            <p:nvPr/>
          </p:nvSpPr>
          <p:spPr bwMode="auto">
            <a:xfrm>
              <a:off x="407352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31"/>
            <p:cNvSpPr>
              <a:spLocks/>
            </p:cNvSpPr>
            <p:nvPr/>
          </p:nvSpPr>
          <p:spPr bwMode="auto">
            <a:xfrm>
              <a:off x="407352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  <a:gd name="T12" fmla="*/ 81 w 8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lnTo>
                    <a:pt x="81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32"/>
            <p:cNvSpPr>
              <a:spLocks/>
            </p:cNvSpPr>
            <p:nvPr/>
          </p:nvSpPr>
          <p:spPr bwMode="auto">
            <a:xfrm>
              <a:off x="5178425" y="4421188"/>
              <a:ext cx="152400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33"/>
            <p:cNvSpPr>
              <a:spLocks/>
            </p:cNvSpPr>
            <p:nvPr/>
          </p:nvSpPr>
          <p:spPr bwMode="auto">
            <a:xfrm>
              <a:off x="5178425" y="4421188"/>
              <a:ext cx="152400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  <a:gd name="T12" fmla="*/ 80 w 80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5975" y="5670550"/>
            <a:ext cx="3432175" cy="153988"/>
            <a:chOff x="2085975" y="5670550"/>
            <a:chExt cx="3432175" cy="153988"/>
          </a:xfrm>
        </p:grpSpPr>
        <p:sp>
          <p:nvSpPr>
            <p:cNvPr id="297" name="Freeform 34"/>
            <p:cNvSpPr>
              <a:spLocks/>
            </p:cNvSpPr>
            <p:nvPr/>
          </p:nvSpPr>
          <p:spPr bwMode="auto">
            <a:xfrm>
              <a:off x="3543300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35"/>
            <p:cNvSpPr>
              <a:spLocks/>
            </p:cNvSpPr>
            <p:nvPr/>
          </p:nvSpPr>
          <p:spPr bwMode="auto">
            <a:xfrm>
              <a:off x="3543300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36"/>
            <p:cNvSpPr>
              <a:spLocks/>
            </p:cNvSpPr>
            <p:nvPr/>
          </p:nvSpPr>
          <p:spPr bwMode="auto">
            <a:xfrm>
              <a:off x="31908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37"/>
            <p:cNvSpPr>
              <a:spLocks/>
            </p:cNvSpPr>
            <p:nvPr/>
          </p:nvSpPr>
          <p:spPr bwMode="auto">
            <a:xfrm>
              <a:off x="31908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38"/>
            <p:cNvSpPr>
              <a:spLocks/>
            </p:cNvSpPr>
            <p:nvPr/>
          </p:nvSpPr>
          <p:spPr bwMode="auto">
            <a:xfrm>
              <a:off x="2439988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39"/>
            <p:cNvSpPr>
              <a:spLocks/>
            </p:cNvSpPr>
            <p:nvPr/>
          </p:nvSpPr>
          <p:spPr bwMode="auto">
            <a:xfrm>
              <a:off x="2439988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40"/>
            <p:cNvSpPr>
              <a:spLocks/>
            </p:cNvSpPr>
            <p:nvPr/>
          </p:nvSpPr>
          <p:spPr bwMode="auto">
            <a:xfrm>
              <a:off x="20859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41"/>
            <p:cNvSpPr>
              <a:spLocks/>
            </p:cNvSpPr>
            <p:nvPr/>
          </p:nvSpPr>
          <p:spPr bwMode="auto">
            <a:xfrm>
              <a:off x="20859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42"/>
            <p:cNvSpPr>
              <a:spLocks/>
            </p:cNvSpPr>
            <p:nvPr/>
          </p:nvSpPr>
          <p:spPr bwMode="auto">
            <a:xfrm>
              <a:off x="4251325" y="5670550"/>
              <a:ext cx="152400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43"/>
            <p:cNvSpPr>
              <a:spLocks/>
            </p:cNvSpPr>
            <p:nvPr/>
          </p:nvSpPr>
          <p:spPr bwMode="auto">
            <a:xfrm>
              <a:off x="4251325" y="5670550"/>
              <a:ext cx="152400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44"/>
            <p:cNvSpPr>
              <a:spLocks/>
            </p:cNvSpPr>
            <p:nvPr/>
          </p:nvSpPr>
          <p:spPr bwMode="auto">
            <a:xfrm>
              <a:off x="3897313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45"/>
            <p:cNvSpPr>
              <a:spLocks/>
            </p:cNvSpPr>
            <p:nvPr/>
          </p:nvSpPr>
          <p:spPr bwMode="auto">
            <a:xfrm>
              <a:off x="3897313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46"/>
            <p:cNvSpPr>
              <a:spLocks/>
            </p:cNvSpPr>
            <p:nvPr/>
          </p:nvSpPr>
          <p:spPr bwMode="auto">
            <a:xfrm>
              <a:off x="5362575" y="5670550"/>
              <a:ext cx="155575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47"/>
            <p:cNvSpPr>
              <a:spLocks/>
            </p:cNvSpPr>
            <p:nvPr/>
          </p:nvSpPr>
          <p:spPr bwMode="auto">
            <a:xfrm>
              <a:off x="5362575" y="5670550"/>
              <a:ext cx="155575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48"/>
            <p:cNvSpPr>
              <a:spLocks/>
            </p:cNvSpPr>
            <p:nvPr/>
          </p:nvSpPr>
          <p:spPr bwMode="auto">
            <a:xfrm>
              <a:off x="500062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49"/>
            <p:cNvSpPr>
              <a:spLocks/>
            </p:cNvSpPr>
            <p:nvPr/>
          </p:nvSpPr>
          <p:spPr bwMode="auto">
            <a:xfrm>
              <a:off x="500062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7" name="TextBox 316"/>
          <p:cNvSpPr txBox="1"/>
          <p:nvPr/>
        </p:nvSpPr>
        <p:spPr>
          <a:xfrm rot="5400000">
            <a:off x="6647022" y="61846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04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720" y="314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49143" y="1447800"/>
            <a:ext cx="1714500" cy="1096963"/>
            <a:chOff x="5849143" y="1712913"/>
            <a:chExt cx="1714500" cy="1096963"/>
          </a:xfrm>
        </p:grpSpPr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5849143" y="17129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6134893" y="1892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6190456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>
              <a:off x="6079331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616188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62174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6079331" y="20589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>
              <a:off x="6161881" y="1811338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6971506" y="18923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6941343" y="20034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7025481" y="19351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710803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7108031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7025481" y="20193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70810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6371431" y="24304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6341268" y="2503488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273006" y="241141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6255543" y="2511426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6428581" y="24955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6196806" y="2444751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6314281" y="256698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6341268" y="2335213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6996906" y="20875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7163593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74"/>
            <p:cNvSpPr>
              <a:spLocks/>
            </p:cNvSpPr>
            <p:nvPr/>
          </p:nvSpPr>
          <p:spPr bwMode="auto">
            <a:xfrm>
              <a:off x="6430168" y="2563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75"/>
            <p:cNvSpPr>
              <a:spLocks/>
            </p:cNvSpPr>
            <p:nvPr/>
          </p:nvSpPr>
          <p:spPr bwMode="auto">
            <a:xfrm>
              <a:off x="6512718" y="24955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6"/>
            <p:cNvSpPr>
              <a:spLocks/>
            </p:cNvSpPr>
            <p:nvPr/>
          </p:nvSpPr>
          <p:spPr bwMode="auto">
            <a:xfrm>
              <a:off x="6596856" y="25923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77"/>
            <p:cNvSpPr>
              <a:spLocks/>
            </p:cNvSpPr>
            <p:nvPr/>
          </p:nvSpPr>
          <p:spPr bwMode="auto">
            <a:xfrm>
              <a:off x="6596856" y="250825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78"/>
            <p:cNvSpPr>
              <a:spLocks/>
            </p:cNvSpPr>
            <p:nvPr/>
          </p:nvSpPr>
          <p:spPr bwMode="auto">
            <a:xfrm>
              <a:off x="6512718" y="25781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79"/>
            <p:cNvSpPr>
              <a:spLocks/>
            </p:cNvSpPr>
            <p:nvPr/>
          </p:nvSpPr>
          <p:spPr bwMode="auto">
            <a:xfrm>
              <a:off x="6500018" y="23891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80"/>
            <p:cNvSpPr>
              <a:spLocks/>
            </p:cNvSpPr>
            <p:nvPr/>
          </p:nvSpPr>
          <p:spPr bwMode="auto">
            <a:xfrm>
              <a:off x="6415881" y="2365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81"/>
            <p:cNvSpPr>
              <a:spLocks/>
            </p:cNvSpPr>
            <p:nvPr/>
          </p:nvSpPr>
          <p:spPr bwMode="auto">
            <a:xfrm>
              <a:off x="6593681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83"/>
            <p:cNvSpPr>
              <a:spLocks/>
            </p:cNvSpPr>
            <p:nvPr/>
          </p:nvSpPr>
          <p:spPr bwMode="auto">
            <a:xfrm>
              <a:off x="6471443" y="2447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84"/>
            <p:cNvSpPr>
              <a:spLocks/>
            </p:cNvSpPr>
            <p:nvPr/>
          </p:nvSpPr>
          <p:spPr bwMode="auto">
            <a:xfrm>
              <a:off x="6881018" y="24320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85"/>
            <p:cNvSpPr>
              <a:spLocks/>
            </p:cNvSpPr>
            <p:nvPr/>
          </p:nvSpPr>
          <p:spPr bwMode="auto">
            <a:xfrm>
              <a:off x="6909593" y="25050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6"/>
            <p:cNvSpPr>
              <a:spLocks/>
            </p:cNvSpPr>
            <p:nvPr/>
          </p:nvSpPr>
          <p:spPr bwMode="auto">
            <a:xfrm>
              <a:off x="6757193" y="2365376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87"/>
            <p:cNvSpPr>
              <a:spLocks/>
            </p:cNvSpPr>
            <p:nvPr/>
          </p:nvSpPr>
          <p:spPr bwMode="auto">
            <a:xfrm>
              <a:off x="6996906" y="25130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88"/>
            <p:cNvSpPr>
              <a:spLocks/>
            </p:cNvSpPr>
            <p:nvPr/>
          </p:nvSpPr>
          <p:spPr bwMode="auto">
            <a:xfrm>
              <a:off x="6823868" y="24971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9"/>
            <p:cNvSpPr>
              <a:spLocks/>
            </p:cNvSpPr>
            <p:nvPr/>
          </p:nvSpPr>
          <p:spPr bwMode="auto">
            <a:xfrm>
              <a:off x="6965156" y="24193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90"/>
            <p:cNvSpPr>
              <a:spLocks/>
            </p:cNvSpPr>
            <p:nvPr/>
          </p:nvSpPr>
          <p:spPr bwMode="auto">
            <a:xfrm>
              <a:off x="6882606" y="2573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91"/>
            <p:cNvSpPr>
              <a:spLocks/>
            </p:cNvSpPr>
            <p:nvPr/>
          </p:nvSpPr>
          <p:spPr bwMode="auto">
            <a:xfrm>
              <a:off x="6909593" y="23368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92"/>
            <p:cNvSpPr>
              <a:spLocks/>
            </p:cNvSpPr>
            <p:nvPr/>
          </p:nvSpPr>
          <p:spPr bwMode="auto">
            <a:xfrm>
              <a:off x="6830218" y="2566988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93"/>
            <p:cNvSpPr>
              <a:spLocks/>
            </p:cNvSpPr>
            <p:nvPr/>
          </p:nvSpPr>
          <p:spPr bwMode="auto">
            <a:xfrm>
              <a:off x="6747668" y="249713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94"/>
            <p:cNvSpPr>
              <a:spLocks/>
            </p:cNvSpPr>
            <p:nvPr/>
          </p:nvSpPr>
          <p:spPr bwMode="auto">
            <a:xfrm>
              <a:off x="6679406" y="25669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95"/>
            <p:cNvSpPr>
              <a:spLocks/>
            </p:cNvSpPr>
            <p:nvPr/>
          </p:nvSpPr>
          <p:spPr bwMode="auto">
            <a:xfrm>
              <a:off x="6663531" y="24844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96"/>
            <p:cNvSpPr>
              <a:spLocks/>
            </p:cNvSpPr>
            <p:nvPr/>
          </p:nvSpPr>
          <p:spPr bwMode="auto">
            <a:xfrm>
              <a:off x="6747668" y="258127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>
              <a:off x="6803231" y="26209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98"/>
            <p:cNvSpPr>
              <a:spLocks/>
            </p:cNvSpPr>
            <p:nvPr/>
          </p:nvSpPr>
          <p:spPr bwMode="auto">
            <a:xfrm>
              <a:off x="6842918" y="2368551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99"/>
            <p:cNvSpPr>
              <a:spLocks/>
            </p:cNvSpPr>
            <p:nvPr/>
          </p:nvSpPr>
          <p:spPr bwMode="auto">
            <a:xfrm>
              <a:off x="6679406" y="2416176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00"/>
            <p:cNvSpPr>
              <a:spLocks/>
            </p:cNvSpPr>
            <p:nvPr/>
          </p:nvSpPr>
          <p:spPr bwMode="auto">
            <a:xfrm>
              <a:off x="6788943" y="24495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49143" y="2700338"/>
            <a:ext cx="1714500" cy="1095375"/>
            <a:chOff x="5849143" y="2965451"/>
            <a:chExt cx="1714500" cy="1095375"/>
          </a:xfrm>
        </p:grpSpPr>
        <p:sp>
          <p:nvSpPr>
            <p:cNvPr id="177" name="Freeform 101"/>
            <p:cNvSpPr>
              <a:spLocks/>
            </p:cNvSpPr>
            <p:nvPr/>
          </p:nvSpPr>
          <p:spPr bwMode="auto">
            <a:xfrm>
              <a:off x="5849143" y="2965451"/>
              <a:ext cx="1714500" cy="1095375"/>
            </a:xfrm>
            <a:custGeom>
              <a:avLst/>
              <a:gdLst>
                <a:gd name="T0" fmla="*/ 899 w 899"/>
                <a:gd name="T1" fmla="*/ 574 h 574"/>
                <a:gd name="T2" fmla="*/ 899 w 899"/>
                <a:gd name="T3" fmla="*/ 574 h 574"/>
                <a:gd name="T4" fmla="*/ 0 w 899"/>
                <a:gd name="T5" fmla="*/ 574 h 574"/>
                <a:gd name="T6" fmla="*/ 0 w 899"/>
                <a:gd name="T7" fmla="*/ 0 h 574"/>
                <a:gd name="T8" fmla="*/ 899 w 899"/>
                <a:gd name="T9" fmla="*/ 0 h 574"/>
                <a:gd name="T10" fmla="*/ 899 w 899"/>
                <a:gd name="T11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899" y="574"/>
                  </a:moveTo>
                  <a:lnTo>
                    <a:pt x="89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4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02"/>
            <p:cNvSpPr>
              <a:spLocks/>
            </p:cNvSpPr>
            <p:nvPr/>
          </p:nvSpPr>
          <p:spPr bwMode="auto">
            <a:xfrm>
              <a:off x="6134893" y="31448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03"/>
            <p:cNvSpPr>
              <a:spLocks/>
            </p:cNvSpPr>
            <p:nvPr/>
          </p:nvSpPr>
          <p:spPr bwMode="auto">
            <a:xfrm>
              <a:off x="6190456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04"/>
            <p:cNvSpPr>
              <a:spLocks/>
            </p:cNvSpPr>
            <p:nvPr/>
          </p:nvSpPr>
          <p:spPr bwMode="auto">
            <a:xfrm>
              <a:off x="6079331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05"/>
            <p:cNvSpPr>
              <a:spLocks/>
            </p:cNvSpPr>
            <p:nvPr/>
          </p:nvSpPr>
          <p:spPr bwMode="auto">
            <a:xfrm>
              <a:off x="616188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06"/>
            <p:cNvSpPr>
              <a:spLocks/>
            </p:cNvSpPr>
            <p:nvPr/>
          </p:nvSpPr>
          <p:spPr bwMode="auto">
            <a:xfrm>
              <a:off x="62174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07"/>
            <p:cNvSpPr>
              <a:spLocks/>
            </p:cNvSpPr>
            <p:nvPr/>
          </p:nvSpPr>
          <p:spPr bwMode="auto">
            <a:xfrm>
              <a:off x="6079331" y="33099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08"/>
            <p:cNvSpPr>
              <a:spLocks/>
            </p:cNvSpPr>
            <p:nvPr/>
          </p:nvSpPr>
          <p:spPr bwMode="auto">
            <a:xfrm>
              <a:off x="6161881" y="30607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09"/>
            <p:cNvSpPr>
              <a:spLocks/>
            </p:cNvSpPr>
            <p:nvPr/>
          </p:nvSpPr>
          <p:spPr bwMode="auto">
            <a:xfrm>
              <a:off x="6971506" y="31448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10"/>
            <p:cNvSpPr>
              <a:spLocks/>
            </p:cNvSpPr>
            <p:nvPr/>
          </p:nvSpPr>
          <p:spPr bwMode="auto">
            <a:xfrm>
              <a:off x="6941343" y="3254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12"/>
            <p:cNvSpPr>
              <a:spLocks/>
            </p:cNvSpPr>
            <p:nvPr/>
          </p:nvSpPr>
          <p:spPr bwMode="auto">
            <a:xfrm>
              <a:off x="7025481" y="31845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13"/>
            <p:cNvSpPr>
              <a:spLocks/>
            </p:cNvSpPr>
            <p:nvPr/>
          </p:nvSpPr>
          <p:spPr bwMode="auto">
            <a:xfrm>
              <a:off x="710803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14"/>
            <p:cNvSpPr>
              <a:spLocks/>
            </p:cNvSpPr>
            <p:nvPr/>
          </p:nvSpPr>
          <p:spPr bwMode="auto">
            <a:xfrm>
              <a:off x="7108031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15"/>
            <p:cNvSpPr>
              <a:spLocks/>
            </p:cNvSpPr>
            <p:nvPr/>
          </p:nvSpPr>
          <p:spPr bwMode="auto">
            <a:xfrm>
              <a:off x="7025481" y="32686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16"/>
            <p:cNvSpPr>
              <a:spLocks/>
            </p:cNvSpPr>
            <p:nvPr/>
          </p:nvSpPr>
          <p:spPr bwMode="auto">
            <a:xfrm>
              <a:off x="70810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17"/>
            <p:cNvSpPr>
              <a:spLocks/>
            </p:cNvSpPr>
            <p:nvPr/>
          </p:nvSpPr>
          <p:spPr bwMode="auto">
            <a:xfrm>
              <a:off x="6371431" y="3679826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7"/>
                    <a:pt x="10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18"/>
            <p:cNvSpPr>
              <a:spLocks/>
            </p:cNvSpPr>
            <p:nvPr/>
          </p:nvSpPr>
          <p:spPr bwMode="auto">
            <a:xfrm>
              <a:off x="6341268" y="3752851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19"/>
            <p:cNvSpPr>
              <a:spLocks/>
            </p:cNvSpPr>
            <p:nvPr/>
          </p:nvSpPr>
          <p:spPr bwMode="auto">
            <a:xfrm>
              <a:off x="6273006" y="3663951"/>
              <a:ext cx="61913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20"/>
            <p:cNvSpPr>
              <a:spLocks/>
            </p:cNvSpPr>
            <p:nvPr/>
          </p:nvSpPr>
          <p:spPr bwMode="auto">
            <a:xfrm>
              <a:off x="6255543" y="3760788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121"/>
            <p:cNvSpPr>
              <a:spLocks/>
            </p:cNvSpPr>
            <p:nvPr/>
          </p:nvSpPr>
          <p:spPr bwMode="auto">
            <a:xfrm>
              <a:off x="6428581" y="3746501"/>
              <a:ext cx="63500" cy="61913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122"/>
            <p:cNvSpPr>
              <a:spLocks/>
            </p:cNvSpPr>
            <p:nvPr/>
          </p:nvSpPr>
          <p:spPr bwMode="auto">
            <a:xfrm>
              <a:off x="6196806" y="3695701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123"/>
            <p:cNvSpPr>
              <a:spLocks/>
            </p:cNvSpPr>
            <p:nvPr/>
          </p:nvSpPr>
          <p:spPr bwMode="auto">
            <a:xfrm>
              <a:off x="6314281" y="38163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124"/>
            <p:cNvSpPr>
              <a:spLocks/>
            </p:cNvSpPr>
            <p:nvPr/>
          </p:nvSpPr>
          <p:spPr bwMode="auto">
            <a:xfrm>
              <a:off x="6341268" y="3584576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25"/>
            <p:cNvSpPr>
              <a:spLocks/>
            </p:cNvSpPr>
            <p:nvPr/>
          </p:nvSpPr>
          <p:spPr bwMode="auto">
            <a:xfrm>
              <a:off x="6996906" y="3336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26"/>
            <p:cNvSpPr>
              <a:spLocks/>
            </p:cNvSpPr>
            <p:nvPr/>
          </p:nvSpPr>
          <p:spPr bwMode="auto">
            <a:xfrm>
              <a:off x="7163593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27"/>
            <p:cNvSpPr>
              <a:spLocks/>
            </p:cNvSpPr>
            <p:nvPr/>
          </p:nvSpPr>
          <p:spPr bwMode="auto">
            <a:xfrm>
              <a:off x="6430168" y="38163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128"/>
            <p:cNvSpPr>
              <a:spLocks/>
            </p:cNvSpPr>
            <p:nvPr/>
          </p:nvSpPr>
          <p:spPr bwMode="auto">
            <a:xfrm>
              <a:off x="6512718" y="3744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29"/>
            <p:cNvSpPr>
              <a:spLocks/>
            </p:cNvSpPr>
            <p:nvPr/>
          </p:nvSpPr>
          <p:spPr bwMode="auto">
            <a:xfrm>
              <a:off x="6596856" y="3843338"/>
              <a:ext cx="53975" cy="53975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130"/>
            <p:cNvSpPr>
              <a:spLocks/>
            </p:cNvSpPr>
            <p:nvPr/>
          </p:nvSpPr>
          <p:spPr bwMode="auto">
            <a:xfrm>
              <a:off x="6596856" y="37607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132"/>
            <p:cNvSpPr>
              <a:spLocks/>
            </p:cNvSpPr>
            <p:nvPr/>
          </p:nvSpPr>
          <p:spPr bwMode="auto">
            <a:xfrm>
              <a:off x="6512718" y="38290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3"/>
            <p:cNvSpPr>
              <a:spLocks/>
            </p:cNvSpPr>
            <p:nvPr/>
          </p:nvSpPr>
          <p:spPr bwMode="auto">
            <a:xfrm>
              <a:off x="6500018" y="363855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134"/>
            <p:cNvSpPr>
              <a:spLocks/>
            </p:cNvSpPr>
            <p:nvPr/>
          </p:nvSpPr>
          <p:spPr bwMode="auto">
            <a:xfrm>
              <a:off x="6415881" y="36147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135"/>
            <p:cNvSpPr>
              <a:spLocks/>
            </p:cNvSpPr>
            <p:nvPr/>
          </p:nvSpPr>
          <p:spPr bwMode="auto">
            <a:xfrm>
              <a:off x="6593681" y="3684588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136"/>
            <p:cNvSpPr>
              <a:spLocks/>
            </p:cNvSpPr>
            <p:nvPr/>
          </p:nvSpPr>
          <p:spPr bwMode="auto">
            <a:xfrm>
              <a:off x="6471443" y="36972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37"/>
            <p:cNvSpPr>
              <a:spLocks/>
            </p:cNvSpPr>
            <p:nvPr/>
          </p:nvSpPr>
          <p:spPr bwMode="auto">
            <a:xfrm>
              <a:off x="6881018" y="368300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138"/>
            <p:cNvSpPr>
              <a:spLocks/>
            </p:cNvSpPr>
            <p:nvPr/>
          </p:nvSpPr>
          <p:spPr bwMode="auto">
            <a:xfrm>
              <a:off x="6909593" y="37544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39"/>
            <p:cNvSpPr>
              <a:spLocks/>
            </p:cNvSpPr>
            <p:nvPr/>
          </p:nvSpPr>
          <p:spPr bwMode="auto">
            <a:xfrm>
              <a:off x="6757193" y="36147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40"/>
            <p:cNvSpPr>
              <a:spLocks/>
            </p:cNvSpPr>
            <p:nvPr/>
          </p:nvSpPr>
          <p:spPr bwMode="auto">
            <a:xfrm>
              <a:off x="6996906" y="37623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41"/>
            <p:cNvSpPr>
              <a:spLocks/>
            </p:cNvSpPr>
            <p:nvPr/>
          </p:nvSpPr>
          <p:spPr bwMode="auto">
            <a:xfrm>
              <a:off x="6823868" y="3749676"/>
              <a:ext cx="63500" cy="61913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6" y="29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42"/>
            <p:cNvSpPr>
              <a:spLocks/>
            </p:cNvSpPr>
            <p:nvPr/>
          </p:nvSpPr>
          <p:spPr bwMode="auto">
            <a:xfrm>
              <a:off x="6965156" y="36687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43"/>
            <p:cNvSpPr>
              <a:spLocks/>
            </p:cNvSpPr>
            <p:nvPr/>
          </p:nvSpPr>
          <p:spPr bwMode="auto">
            <a:xfrm>
              <a:off x="6882606" y="38258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6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44"/>
            <p:cNvSpPr>
              <a:spLocks/>
            </p:cNvSpPr>
            <p:nvPr/>
          </p:nvSpPr>
          <p:spPr bwMode="auto">
            <a:xfrm>
              <a:off x="6909593" y="35861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5"/>
            <p:cNvSpPr>
              <a:spLocks/>
            </p:cNvSpPr>
            <p:nvPr/>
          </p:nvSpPr>
          <p:spPr bwMode="auto">
            <a:xfrm>
              <a:off x="6830218" y="3817938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46"/>
            <p:cNvSpPr>
              <a:spLocks/>
            </p:cNvSpPr>
            <p:nvPr/>
          </p:nvSpPr>
          <p:spPr bwMode="auto">
            <a:xfrm>
              <a:off x="6747668" y="3749676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47"/>
            <p:cNvSpPr>
              <a:spLocks/>
            </p:cNvSpPr>
            <p:nvPr/>
          </p:nvSpPr>
          <p:spPr bwMode="auto">
            <a:xfrm>
              <a:off x="6679406" y="38179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48"/>
            <p:cNvSpPr>
              <a:spLocks/>
            </p:cNvSpPr>
            <p:nvPr/>
          </p:nvSpPr>
          <p:spPr bwMode="auto">
            <a:xfrm>
              <a:off x="6663531" y="37338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149"/>
            <p:cNvSpPr>
              <a:spLocks/>
            </p:cNvSpPr>
            <p:nvPr/>
          </p:nvSpPr>
          <p:spPr bwMode="auto">
            <a:xfrm>
              <a:off x="6747668" y="38306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150"/>
            <p:cNvSpPr>
              <a:spLocks/>
            </p:cNvSpPr>
            <p:nvPr/>
          </p:nvSpPr>
          <p:spPr bwMode="auto">
            <a:xfrm>
              <a:off x="6803231" y="387350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151"/>
            <p:cNvSpPr>
              <a:spLocks/>
            </p:cNvSpPr>
            <p:nvPr/>
          </p:nvSpPr>
          <p:spPr bwMode="auto">
            <a:xfrm>
              <a:off x="6842918" y="361791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152"/>
            <p:cNvSpPr>
              <a:spLocks/>
            </p:cNvSpPr>
            <p:nvPr/>
          </p:nvSpPr>
          <p:spPr bwMode="auto">
            <a:xfrm>
              <a:off x="6679406" y="366712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53"/>
            <p:cNvSpPr>
              <a:spLocks/>
            </p:cNvSpPr>
            <p:nvPr/>
          </p:nvSpPr>
          <p:spPr bwMode="auto">
            <a:xfrm>
              <a:off x="6788943" y="3702051"/>
              <a:ext cx="53975" cy="53975"/>
            </a:xfrm>
            <a:custGeom>
              <a:avLst/>
              <a:gdLst>
                <a:gd name="T0" fmla="*/ 0 w 28"/>
                <a:gd name="T1" fmla="*/ 14 h 29"/>
                <a:gd name="T2" fmla="*/ 0 w 28"/>
                <a:gd name="T3" fmla="*/ 14 h 29"/>
                <a:gd name="T4" fmla="*/ 14 w 28"/>
                <a:gd name="T5" fmla="*/ 29 h 29"/>
                <a:gd name="T6" fmla="*/ 28 w 28"/>
                <a:gd name="T7" fmla="*/ 14 h 29"/>
                <a:gd name="T8" fmla="*/ 14 w 28"/>
                <a:gd name="T9" fmla="*/ 0 h 29"/>
                <a:gd name="T10" fmla="*/ 0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9143" y="3949700"/>
            <a:ext cx="1714500" cy="1096963"/>
            <a:chOff x="5849143" y="4214813"/>
            <a:chExt cx="1714500" cy="1096963"/>
          </a:xfrm>
        </p:grpSpPr>
        <p:sp>
          <p:nvSpPr>
            <p:cNvPr id="230" name="Freeform 154"/>
            <p:cNvSpPr>
              <a:spLocks/>
            </p:cNvSpPr>
            <p:nvPr/>
          </p:nvSpPr>
          <p:spPr bwMode="auto">
            <a:xfrm>
              <a:off x="5849143" y="42148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155"/>
            <p:cNvSpPr>
              <a:spLocks/>
            </p:cNvSpPr>
            <p:nvPr/>
          </p:nvSpPr>
          <p:spPr bwMode="auto">
            <a:xfrm>
              <a:off x="6134893" y="43942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156"/>
            <p:cNvSpPr>
              <a:spLocks/>
            </p:cNvSpPr>
            <p:nvPr/>
          </p:nvSpPr>
          <p:spPr bwMode="auto">
            <a:xfrm>
              <a:off x="6190456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158"/>
            <p:cNvSpPr>
              <a:spLocks/>
            </p:cNvSpPr>
            <p:nvPr/>
          </p:nvSpPr>
          <p:spPr bwMode="auto">
            <a:xfrm>
              <a:off x="6079331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159"/>
            <p:cNvSpPr>
              <a:spLocks/>
            </p:cNvSpPr>
            <p:nvPr/>
          </p:nvSpPr>
          <p:spPr bwMode="auto">
            <a:xfrm>
              <a:off x="616188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160"/>
            <p:cNvSpPr>
              <a:spLocks/>
            </p:cNvSpPr>
            <p:nvPr/>
          </p:nvSpPr>
          <p:spPr bwMode="auto">
            <a:xfrm>
              <a:off x="62174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61"/>
            <p:cNvSpPr>
              <a:spLocks/>
            </p:cNvSpPr>
            <p:nvPr/>
          </p:nvSpPr>
          <p:spPr bwMode="auto">
            <a:xfrm>
              <a:off x="6079331" y="4559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162"/>
            <p:cNvSpPr>
              <a:spLocks/>
            </p:cNvSpPr>
            <p:nvPr/>
          </p:nvSpPr>
          <p:spPr bwMode="auto">
            <a:xfrm>
              <a:off x="6161881" y="43116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163"/>
            <p:cNvSpPr>
              <a:spLocks/>
            </p:cNvSpPr>
            <p:nvPr/>
          </p:nvSpPr>
          <p:spPr bwMode="auto">
            <a:xfrm>
              <a:off x="6971506" y="43942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164"/>
            <p:cNvSpPr>
              <a:spLocks/>
            </p:cNvSpPr>
            <p:nvPr/>
          </p:nvSpPr>
          <p:spPr bwMode="auto">
            <a:xfrm>
              <a:off x="6941343" y="4505326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165"/>
            <p:cNvSpPr>
              <a:spLocks/>
            </p:cNvSpPr>
            <p:nvPr/>
          </p:nvSpPr>
          <p:spPr bwMode="auto">
            <a:xfrm>
              <a:off x="7025481" y="44354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67"/>
            <p:cNvSpPr>
              <a:spLocks/>
            </p:cNvSpPr>
            <p:nvPr/>
          </p:nvSpPr>
          <p:spPr bwMode="auto">
            <a:xfrm>
              <a:off x="710803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68"/>
            <p:cNvSpPr>
              <a:spLocks/>
            </p:cNvSpPr>
            <p:nvPr/>
          </p:nvSpPr>
          <p:spPr bwMode="auto">
            <a:xfrm>
              <a:off x="7108031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69"/>
            <p:cNvSpPr>
              <a:spLocks/>
            </p:cNvSpPr>
            <p:nvPr/>
          </p:nvSpPr>
          <p:spPr bwMode="auto">
            <a:xfrm>
              <a:off x="7025481" y="45180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70"/>
            <p:cNvSpPr>
              <a:spLocks/>
            </p:cNvSpPr>
            <p:nvPr/>
          </p:nvSpPr>
          <p:spPr bwMode="auto">
            <a:xfrm>
              <a:off x="70810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71"/>
            <p:cNvSpPr>
              <a:spLocks/>
            </p:cNvSpPr>
            <p:nvPr/>
          </p:nvSpPr>
          <p:spPr bwMode="auto">
            <a:xfrm>
              <a:off x="6371431" y="4932363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73"/>
            <p:cNvSpPr>
              <a:spLocks/>
            </p:cNvSpPr>
            <p:nvPr/>
          </p:nvSpPr>
          <p:spPr bwMode="auto">
            <a:xfrm>
              <a:off x="6341268" y="5003801"/>
              <a:ext cx="63500" cy="63500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74"/>
            <p:cNvSpPr>
              <a:spLocks/>
            </p:cNvSpPr>
            <p:nvPr/>
          </p:nvSpPr>
          <p:spPr bwMode="auto">
            <a:xfrm>
              <a:off x="6273006" y="491331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75"/>
            <p:cNvSpPr>
              <a:spLocks/>
            </p:cNvSpPr>
            <p:nvPr/>
          </p:nvSpPr>
          <p:spPr bwMode="auto">
            <a:xfrm>
              <a:off x="6255543" y="50101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0 w 33"/>
                <a:gd name="T7" fmla="*/ 4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3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176"/>
            <p:cNvSpPr>
              <a:spLocks/>
            </p:cNvSpPr>
            <p:nvPr/>
          </p:nvSpPr>
          <p:spPr bwMode="auto">
            <a:xfrm>
              <a:off x="6428581" y="49974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177"/>
            <p:cNvSpPr>
              <a:spLocks/>
            </p:cNvSpPr>
            <p:nvPr/>
          </p:nvSpPr>
          <p:spPr bwMode="auto">
            <a:xfrm>
              <a:off x="6196806" y="494506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178"/>
            <p:cNvSpPr>
              <a:spLocks/>
            </p:cNvSpPr>
            <p:nvPr/>
          </p:nvSpPr>
          <p:spPr bwMode="auto">
            <a:xfrm>
              <a:off x="6314281" y="506571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3" y="7"/>
                    <a:pt x="11" y="4"/>
                  </a:cubicBezTo>
                  <a:cubicBezTo>
                    <a:pt x="18" y="0"/>
                    <a:pt x="26" y="4"/>
                    <a:pt x="30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179"/>
            <p:cNvSpPr>
              <a:spLocks/>
            </p:cNvSpPr>
            <p:nvPr/>
          </p:nvSpPr>
          <p:spPr bwMode="auto">
            <a:xfrm>
              <a:off x="6341268" y="4837113"/>
              <a:ext cx="63500" cy="61913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180"/>
            <p:cNvSpPr>
              <a:spLocks/>
            </p:cNvSpPr>
            <p:nvPr/>
          </p:nvSpPr>
          <p:spPr bwMode="auto">
            <a:xfrm>
              <a:off x="6996906" y="45878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181"/>
            <p:cNvSpPr>
              <a:spLocks/>
            </p:cNvSpPr>
            <p:nvPr/>
          </p:nvSpPr>
          <p:spPr bwMode="auto">
            <a:xfrm>
              <a:off x="7163593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182"/>
            <p:cNvSpPr>
              <a:spLocks/>
            </p:cNvSpPr>
            <p:nvPr/>
          </p:nvSpPr>
          <p:spPr bwMode="auto">
            <a:xfrm>
              <a:off x="6430168" y="50657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183"/>
            <p:cNvSpPr>
              <a:spLocks/>
            </p:cNvSpPr>
            <p:nvPr/>
          </p:nvSpPr>
          <p:spPr bwMode="auto">
            <a:xfrm>
              <a:off x="6512718" y="499745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184"/>
            <p:cNvSpPr>
              <a:spLocks/>
            </p:cNvSpPr>
            <p:nvPr/>
          </p:nvSpPr>
          <p:spPr bwMode="auto">
            <a:xfrm>
              <a:off x="6596856" y="509270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185"/>
            <p:cNvSpPr>
              <a:spLocks/>
            </p:cNvSpPr>
            <p:nvPr/>
          </p:nvSpPr>
          <p:spPr bwMode="auto">
            <a:xfrm>
              <a:off x="6596856" y="5010151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86"/>
            <p:cNvSpPr>
              <a:spLocks/>
            </p:cNvSpPr>
            <p:nvPr/>
          </p:nvSpPr>
          <p:spPr bwMode="auto">
            <a:xfrm>
              <a:off x="6512718" y="50784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87"/>
            <p:cNvSpPr>
              <a:spLocks/>
            </p:cNvSpPr>
            <p:nvPr/>
          </p:nvSpPr>
          <p:spPr bwMode="auto">
            <a:xfrm>
              <a:off x="6500018" y="48895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88"/>
            <p:cNvSpPr>
              <a:spLocks/>
            </p:cNvSpPr>
            <p:nvPr/>
          </p:nvSpPr>
          <p:spPr bwMode="auto">
            <a:xfrm>
              <a:off x="6415881" y="4865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89"/>
            <p:cNvSpPr>
              <a:spLocks/>
            </p:cNvSpPr>
            <p:nvPr/>
          </p:nvSpPr>
          <p:spPr bwMode="auto">
            <a:xfrm>
              <a:off x="6593681" y="49355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90"/>
            <p:cNvSpPr>
              <a:spLocks/>
            </p:cNvSpPr>
            <p:nvPr/>
          </p:nvSpPr>
          <p:spPr bwMode="auto">
            <a:xfrm>
              <a:off x="6471443" y="4949826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91"/>
            <p:cNvSpPr>
              <a:spLocks/>
            </p:cNvSpPr>
            <p:nvPr/>
          </p:nvSpPr>
          <p:spPr bwMode="auto">
            <a:xfrm>
              <a:off x="6881018" y="49339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92"/>
            <p:cNvSpPr>
              <a:spLocks/>
            </p:cNvSpPr>
            <p:nvPr/>
          </p:nvSpPr>
          <p:spPr bwMode="auto">
            <a:xfrm>
              <a:off x="6909593" y="50069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93"/>
            <p:cNvSpPr>
              <a:spLocks/>
            </p:cNvSpPr>
            <p:nvPr/>
          </p:nvSpPr>
          <p:spPr bwMode="auto">
            <a:xfrm>
              <a:off x="6757193" y="486568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94"/>
            <p:cNvSpPr>
              <a:spLocks/>
            </p:cNvSpPr>
            <p:nvPr/>
          </p:nvSpPr>
          <p:spPr bwMode="auto">
            <a:xfrm>
              <a:off x="6996906" y="5013326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4" y="26"/>
                    <a:pt x="11" y="29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95"/>
            <p:cNvSpPr>
              <a:spLocks/>
            </p:cNvSpPr>
            <p:nvPr/>
          </p:nvSpPr>
          <p:spPr bwMode="auto">
            <a:xfrm>
              <a:off x="6823868" y="49990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97"/>
            <p:cNvSpPr>
              <a:spLocks/>
            </p:cNvSpPr>
            <p:nvPr/>
          </p:nvSpPr>
          <p:spPr bwMode="auto">
            <a:xfrm>
              <a:off x="6965156" y="492125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98"/>
            <p:cNvSpPr>
              <a:spLocks/>
            </p:cNvSpPr>
            <p:nvPr/>
          </p:nvSpPr>
          <p:spPr bwMode="auto">
            <a:xfrm>
              <a:off x="6882606" y="50752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99"/>
            <p:cNvSpPr>
              <a:spLocks/>
            </p:cNvSpPr>
            <p:nvPr/>
          </p:nvSpPr>
          <p:spPr bwMode="auto">
            <a:xfrm>
              <a:off x="6909593" y="48387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200"/>
            <p:cNvSpPr>
              <a:spLocks/>
            </p:cNvSpPr>
            <p:nvPr/>
          </p:nvSpPr>
          <p:spPr bwMode="auto">
            <a:xfrm>
              <a:off x="6830218" y="5067301"/>
              <a:ext cx="53975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201"/>
            <p:cNvSpPr>
              <a:spLocks/>
            </p:cNvSpPr>
            <p:nvPr/>
          </p:nvSpPr>
          <p:spPr bwMode="auto">
            <a:xfrm>
              <a:off x="6747668" y="49990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202"/>
            <p:cNvSpPr>
              <a:spLocks/>
            </p:cNvSpPr>
            <p:nvPr/>
          </p:nvSpPr>
          <p:spPr bwMode="auto">
            <a:xfrm>
              <a:off x="6679406" y="50673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203"/>
            <p:cNvSpPr>
              <a:spLocks/>
            </p:cNvSpPr>
            <p:nvPr/>
          </p:nvSpPr>
          <p:spPr bwMode="auto">
            <a:xfrm>
              <a:off x="6663531" y="498475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204"/>
            <p:cNvSpPr>
              <a:spLocks/>
            </p:cNvSpPr>
            <p:nvPr/>
          </p:nvSpPr>
          <p:spPr bwMode="auto">
            <a:xfrm>
              <a:off x="6747668" y="50800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6803231" y="51228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7"/>
            <p:cNvSpPr>
              <a:spLocks/>
            </p:cNvSpPr>
            <p:nvPr/>
          </p:nvSpPr>
          <p:spPr bwMode="auto">
            <a:xfrm>
              <a:off x="6842918" y="486886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6679406" y="491648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6788943" y="49514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9143" y="5199062"/>
            <a:ext cx="1714500" cy="1096963"/>
            <a:chOff x="5849143" y="5464175"/>
            <a:chExt cx="1714500" cy="1096963"/>
          </a:xfrm>
        </p:grpSpPr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5849143" y="546417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6134893" y="56435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6190456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6079331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616188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62174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6079331" y="5810250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6161881" y="55610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6971506" y="564356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auto">
            <a:xfrm>
              <a:off x="6941343" y="5754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7025481" y="5684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710803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7108031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7025481" y="57689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70810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9"/>
            <p:cNvSpPr>
              <a:spLocks/>
            </p:cNvSpPr>
            <p:nvPr/>
          </p:nvSpPr>
          <p:spPr bwMode="auto">
            <a:xfrm>
              <a:off x="6371431" y="618172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0"/>
            <p:cNvSpPr>
              <a:spLocks/>
            </p:cNvSpPr>
            <p:nvPr/>
          </p:nvSpPr>
          <p:spPr bwMode="auto">
            <a:xfrm>
              <a:off x="6341268" y="6254750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6273006" y="616267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6255543" y="6261100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6428581" y="6246813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6196806" y="6197600"/>
              <a:ext cx="61913" cy="60325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6314281" y="63166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6341268" y="6086475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6996906" y="5838825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7163593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6430168" y="63150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6512718" y="6246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6595268" y="63436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6595268" y="62595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6512718" y="63309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6500018" y="61388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6415881" y="61166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6593681" y="6184900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6471443" y="61991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50"/>
            <p:cNvSpPr>
              <a:spLocks/>
            </p:cNvSpPr>
            <p:nvPr/>
          </p:nvSpPr>
          <p:spPr bwMode="auto">
            <a:xfrm>
              <a:off x="6881018" y="61833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51"/>
            <p:cNvSpPr>
              <a:spLocks/>
            </p:cNvSpPr>
            <p:nvPr/>
          </p:nvSpPr>
          <p:spPr bwMode="auto">
            <a:xfrm>
              <a:off x="6909593" y="62563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6757193" y="611663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6996906" y="6264275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54"/>
            <p:cNvSpPr>
              <a:spLocks/>
            </p:cNvSpPr>
            <p:nvPr/>
          </p:nvSpPr>
          <p:spPr bwMode="auto">
            <a:xfrm>
              <a:off x="6823868" y="624840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3"/>
                  </a:cubicBezTo>
                  <a:cubicBezTo>
                    <a:pt x="33" y="15"/>
                    <a:pt x="29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55"/>
            <p:cNvSpPr>
              <a:spLocks/>
            </p:cNvSpPr>
            <p:nvPr/>
          </p:nvSpPr>
          <p:spPr bwMode="auto">
            <a:xfrm>
              <a:off x="6965156" y="6170613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7"/>
            <p:cNvSpPr>
              <a:spLocks/>
            </p:cNvSpPr>
            <p:nvPr/>
          </p:nvSpPr>
          <p:spPr bwMode="auto">
            <a:xfrm>
              <a:off x="6882606" y="632618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6909593" y="60880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59"/>
            <p:cNvSpPr>
              <a:spLocks/>
            </p:cNvSpPr>
            <p:nvPr/>
          </p:nvSpPr>
          <p:spPr bwMode="auto">
            <a:xfrm>
              <a:off x="6830218" y="6318250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6747668" y="624840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62"/>
            <p:cNvSpPr>
              <a:spLocks/>
            </p:cNvSpPr>
            <p:nvPr/>
          </p:nvSpPr>
          <p:spPr bwMode="auto">
            <a:xfrm>
              <a:off x="6679406" y="6318250"/>
              <a:ext cx="55563" cy="53975"/>
            </a:xfrm>
            <a:custGeom>
              <a:avLst/>
              <a:gdLst>
                <a:gd name="T0" fmla="*/ 0 w 29"/>
                <a:gd name="T1" fmla="*/ 14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0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3"/>
            <p:cNvSpPr>
              <a:spLocks/>
            </p:cNvSpPr>
            <p:nvPr/>
          </p:nvSpPr>
          <p:spPr bwMode="auto">
            <a:xfrm>
              <a:off x="6663531" y="62357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4"/>
            <p:cNvSpPr>
              <a:spLocks/>
            </p:cNvSpPr>
            <p:nvPr/>
          </p:nvSpPr>
          <p:spPr bwMode="auto">
            <a:xfrm>
              <a:off x="6747668" y="63325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5"/>
            <p:cNvSpPr>
              <a:spLocks/>
            </p:cNvSpPr>
            <p:nvPr/>
          </p:nvSpPr>
          <p:spPr bwMode="auto">
            <a:xfrm>
              <a:off x="6803231" y="637381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6842918" y="6118225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6679406" y="61658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6787356" y="62007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Unsupervised 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2087563" y="582453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2165508" y="582453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2447211" y="583088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525156" y="583088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H="1">
            <a:off x="3192463" y="582930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3270408" y="582930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H="1">
            <a:off x="3543937" y="582691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621882" y="582691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3898901" y="5835651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3976846" y="5835651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H="1">
            <a:off x="4251325" y="5834063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4329270" y="5834063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H="1">
            <a:off x="5002213" y="582691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5080158" y="582691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>
            <a:off x="5356225" y="583882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434170" y="583882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5"/>
          <p:cNvSpPr>
            <a:spLocks/>
          </p:cNvSpPr>
          <p:nvPr/>
        </p:nvSpPr>
        <p:spPr bwMode="auto">
          <a:xfrm>
            <a:off x="5257800" y="4538663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Freeform 6"/>
          <p:cNvSpPr>
            <a:spLocks/>
          </p:cNvSpPr>
          <p:nvPr/>
        </p:nvSpPr>
        <p:spPr bwMode="auto">
          <a:xfrm>
            <a:off x="5076825" y="4497388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Freeform 7"/>
          <p:cNvSpPr>
            <a:spLocks/>
          </p:cNvSpPr>
          <p:nvPr/>
        </p:nvSpPr>
        <p:spPr bwMode="auto">
          <a:xfrm>
            <a:off x="4149725" y="4497388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Freeform 8"/>
          <p:cNvSpPr>
            <a:spLocks/>
          </p:cNvSpPr>
          <p:nvPr/>
        </p:nvSpPr>
        <p:spPr bwMode="auto">
          <a:xfrm>
            <a:off x="3975100" y="4497388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Freeform 9"/>
          <p:cNvSpPr>
            <a:spLocks/>
          </p:cNvSpPr>
          <p:nvPr/>
        </p:nvSpPr>
        <p:spPr bwMode="auto">
          <a:xfrm>
            <a:off x="3443288" y="4497388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Freeform 10"/>
          <p:cNvSpPr>
            <a:spLocks/>
          </p:cNvSpPr>
          <p:nvPr/>
        </p:nvSpPr>
        <p:spPr bwMode="auto">
          <a:xfrm>
            <a:off x="3267075" y="4497388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Freeform 11"/>
          <p:cNvSpPr>
            <a:spLocks/>
          </p:cNvSpPr>
          <p:nvPr/>
        </p:nvSpPr>
        <p:spPr bwMode="auto">
          <a:xfrm>
            <a:off x="2339975" y="4497388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Freeform 12"/>
          <p:cNvSpPr>
            <a:spLocks/>
          </p:cNvSpPr>
          <p:nvPr/>
        </p:nvSpPr>
        <p:spPr bwMode="auto">
          <a:xfrm>
            <a:off x="2163763" y="4497388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Freeform 13"/>
          <p:cNvSpPr>
            <a:spLocks/>
          </p:cNvSpPr>
          <p:nvPr/>
        </p:nvSpPr>
        <p:spPr bwMode="auto">
          <a:xfrm>
            <a:off x="2892425" y="3248025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Freeform 15"/>
          <p:cNvSpPr>
            <a:spLocks/>
          </p:cNvSpPr>
          <p:nvPr/>
        </p:nvSpPr>
        <p:spPr bwMode="auto">
          <a:xfrm>
            <a:off x="4703763" y="3248025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Freeform 16"/>
          <p:cNvSpPr>
            <a:spLocks/>
          </p:cNvSpPr>
          <p:nvPr/>
        </p:nvSpPr>
        <p:spPr bwMode="auto">
          <a:xfrm>
            <a:off x="4149725" y="3248025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Freeform 17"/>
          <p:cNvSpPr>
            <a:spLocks/>
          </p:cNvSpPr>
          <p:nvPr/>
        </p:nvSpPr>
        <p:spPr bwMode="auto">
          <a:xfrm>
            <a:off x="3797300" y="1997075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1" name="Freeform 18"/>
          <p:cNvSpPr>
            <a:spLocks/>
          </p:cNvSpPr>
          <p:nvPr/>
        </p:nvSpPr>
        <p:spPr bwMode="auto">
          <a:xfrm>
            <a:off x="2892425" y="1997075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2" name="Freeform 14"/>
          <p:cNvSpPr>
            <a:spLocks/>
          </p:cNvSpPr>
          <p:nvPr/>
        </p:nvSpPr>
        <p:spPr bwMode="auto">
          <a:xfrm>
            <a:off x="2339975" y="3248025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Freeform 19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Freeform 20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Freeform 22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A157B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Freeform 23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Freeform 24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8ACF25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Freeform 25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263775" y="4421188"/>
            <a:ext cx="3067050" cy="153988"/>
            <a:chOff x="2263775" y="4421188"/>
            <a:chExt cx="3067050" cy="153988"/>
          </a:xfrm>
        </p:grpSpPr>
        <p:sp>
          <p:nvSpPr>
            <p:cNvPr id="289" name="Freeform 26"/>
            <p:cNvSpPr>
              <a:spLocks/>
            </p:cNvSpPr>
            <p:nvPr/>
          </p:nvSpPr>
          <p:spPr bwMode="auto">
            <a:xfrm>
              <a:off x="226377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7"/>
            <p:cNvSpPr>
              <a:spLocks/>
            </p:cNvSpPr>
            <p:nvPr/>
          </p:nvSpPr>
          <p:spPr bwMode="auto">
            <a:xfrm>
              <a:off x="226377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  <a:gd name="T12" fmla="*/ 81 w 8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lnTo>
                    <a:pt x="81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8"/>
            <p:cNvSpPr>
              <a:spLocks/>
            </p:cNvSpPr>
            <p:nvPr/>
          </p:nvSpPr>
          <p:spPr bwMode="auto">
            <a:xfrm>
              <a:off x="3367088" y="4421188"/>
              <a:ext cx="153988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9"/>
            <p:cNvSpPr>
              <a:spLocks/>
            </p:cNvSpPr>
            <p:nvPr/>
          </p:nvSpPr>
          <p:spPr bwMode="auto">
            <a:xfrm>
              <a:off x="3367088" y="4421188"/>
              <a:ext cx="153988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  <a:gd name="T12" fmla="*/ 80 w 80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30"/>
            <p:cNvSpPr>
              <a:spLocks/>
            </p:cNvSpPr>
            <p:nvPr/>
          </p:nvSpPr>
          <p:spPr bwMode="auto">
            <a:xfrm>
              <a:off x="407352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31"/>
            <p:cNvSpPr>
              <a:spLocks/>
            </p:cNvSpPr>
            <p:nvPr/>
          </p:nvSpPr>
          <p:spPr bwMode="auto">
            <a:xfrm>
              <a:off x="4073525" y="4421188"/>
              <a:ext cx="153988" cy="153988"/>
            </a:xfrm>
            <a:custGeom>
              <a:avLst/>
              <a:gdLst>
                <a:gd name="T0" fmla="*/ 81 w 81"/>
                <a:gd name="T1" fmla="*/ 4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  <a:gd name="T10" fmla="*/ 81 w 81"/>
                <a:gd name="T11" fmla="*/ 40 h 81"/>
                <a:gd name="T12" fmla="*/ 81 w 8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lnTo>
                    <a:pt x="81" y="40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0"/>
                  </a:cubicBezTo>
                  <a:lnTo>
                    <a:pt x="81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32"/>
            <p:cNvSpPr>
              <a:spLocks/>
            </p:cNvSpPr>
            <p:nvPr/>
          </p:nvSpPr>
          <p:spPr bwMode="auto">
            <a:xfrm>
              <a:off x="5178425" y="4421188"/>
              <a:ext cx="152400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33"/>
            <p:cNvSpPr>
              <a:spLocks/>
            </p:cNvSpPr>
            <p:nvPr/>
          </p:nvSpPr>
          <p:spPr bwMode="auto">
            <a:xfrm>
              <a:off x="5178425" y="4421188"/>
              <a:ext cx="152400" cy="153988"/>
            </a:xfrm>
            <a:custGeom>
              <a:avLst/>
              <a:gdLst>
                <a:gd name="T0" fmla="*/ 80 w 80"/>
                <a:gd name="T1" fmla="*/ 4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  <a:gd name="T10" fmla="*/ 80 w 80"/>
                <a:gd name="T11" fmla="*/ 40 h 81"/>
                <a:gd name="T12" fmla="*/ 80 w 80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0"/>
                  </a:moveTo>
                  <a:lnTo>
                    <a:pt x="80" y="40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40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5975" y="5670550"/>
            <a:ext cx="3432175" cy="153988"/>
            <a:chOff x="2085975" y="5670550"/>
            <a:chExt cx="3432175" cy="153988"/>
          </a:xfrm>
        </p:grpSpPr>
        <p:sp>
          <p:nvSpPr>
            <p:cNvPr id="297" name="Freeform 34"/>
            <p:cNvSpPr>
              <a:spLocks/>
            </p:cNvSpPr>
            <p:nvPr/>
          </p:nvSpPr>
          <p:spPr bwMode="auto">
            <a:xfrm>
              <a:off x="3543300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35"/>
            <p:cNvSpPr>
              <a:spLocks/>
            </p:cNvSpPr>
            <p:nvPr/>
          </p:nvSpPr>
          <p:spPr bwMode="auto">
            <a:xfrm>
              <a:off x="3543300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36"/>
            <p:cNvSpPr>
              <a:spLocks/>
            </p:cNvSpPr>
            <p:nvPr/>
          </p:nvSpPr>
          <p:spPr bwMode="auto">
            <a:xfrm>
              <a:off x="31908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37"/>
            <p:cNvSpPr>
              <a:spLocks/>
            </p:cNvSpPr>
            <p:nvPr/>
          </p:nvSpPr>
          <p:spPr bwMode="auto">
            <a:xfrm>
              <a:off x="31908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38"/>
            <p:cNvSpPr>
              <a:spLocks/>
            </p:cNvSpPr>
            <p:nvPr/>
          </p:nvSpPr>
          <p:spPr bwMode="auto">
            <a:xfrm>
              <a:off x="2439988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39"/>
            <p:cNvSpPr>
              <a:spLocks/>
            </p:cNvSpPr>
            <p:nvPr/>
          </p:nvSpPr>
          <p:spPr bwMode="auto">
            <a:xfrm>
              <a:off x="2439988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40"/>
            <p:cNvSpPr>
              <a:spLocks/>
            </p:cNvSpPr>
            <p:nvPr/>
          </p:nvSpPr>
          <p:spPr bwMode="auto">
            <a:xfrm>
              <a:off x="20859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41"/>
            <p:cNvSpPr>
              <a:spLocks/>
            </p:cNvSpPr>
            <p:nvPr/>
          </p:nvSpPr>
          <p:spPr bwMode="auto">
            <a:xfrm>
              <a:off x="208597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42"/>
            <p:cNvSpPr>
              <a:spLocks/>
            </p:cNvSpPr>
            <p:nvPr/>
          </p:nvSpPr>
          <p:spPr bwMode="auto">
            <a:xfrm>
              <a:off x="4251325" y="5670550"/>
              <a:ext cx="152400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43"/>
            <p:cNvSpPr>
              <a:spLocks/>
            </p:cNvSpPr>
            <p:nvPr/>
          </p:nvSpPr>
          <p:spPr bwMode="auto">
            <a:xfrm>
              <a:off x="4251325" y="5670550"/>
              <a:ext cx="152400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44"/>
            <p:cNvSpPr>
              <a:spLocks/>
            </p:cNvSpPr>
            <p:nvPr/>
          </p:nvSpPr>
          <p:spPr bwMode="auto">
            <a:xfrm>
              <a:off x="3897313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45"/>
            <p:cNvSpPr>
              <a:spLocks/>
            </p:cNvSpPr>
            <p:nvPr/>
          </p:nvSpPr>
          <p:spPr bwMode="auto">
            <a:xfrm>
              <a:off x="3897313" y="5670550"/>
              <a:ext cx="153988" cy="153988"/>
            </a:xfrm>
            <a:custGeom>
              <a:avLst/>
              <a:gdLst>
                <a:gd name="T0" fmla="*/ 80 w 80"/>
                <a:gd name="T1" fmla="*/ 41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  <a:gd name="T10" fmla="*/ 80 w 80"/>
                <a:gd name="T11" fmla="*/ 41 h 81"/>
                <a:gd name="T12" fmla="*/ 80 w 80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1">
                  <a:moveTo>
                    <a:pt x="80" y="41"/>
                  </a:moveTo>
                  <a:lnTo>
                    <a:pt x="80" y="41"/>
                  </a:ln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lnTo>
                    <a:pt x="80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46"/>
            <p:cNvSpPr>
              <a:spLocks/>
            </p:cNvSpPr>
            <p:nvPr/>
          </p:nvSpPr>
          <p:spPr bwMode="auto">
            <a:xfrm>
              <a:off x="5362575" y="5670550"/>
              <a:ext cx="155575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47"/>
            <p:cNvSpPr>
              <a:spLocks/>
            </p:cNvSpPr>
            <p:nvPr/>
          </p:nvSpPr>
          <p:spPr bwMode="auto">
            <a:xfrm>
              <a:off x="5362575" y="5670550"/>
              <a:ext cx="155575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48"/>
            <p:cNvSpPr>
              <a:spLocks/>
            </p:cNvSpPr>
            <p:nvPr/>
          </p:nvSpPr>
          <p:spPr bwMode="auto">
            <a:xfrm>
              <a:off x="500062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49"/>
            <p:cNvSpPr>
              <a:spLocks/>
            </p:cNvSpPr>
            <p:nvPr/>
          </p:nvSpPr>
          <p:spPr bwMode="auto">
            <a:xfrm>
              <a:off x="5000625" y="5670550"/>
              <a:ext cx="153988" cy="153988"/>
            </a:xfrm>
            <a:custGeom>
              <a:avLst/>
              <a:gdLst>
                <a:gd name="T0" fmla="*/ 81 w 81"/>
                <a:gd name="T1" fmla="*/ 41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  <a:gd name="T10" fmla="*/ 81 w 81"/>
                <a:gd name="T11" fmla="*/ 41 h 81"/>
                <a:gd name="T12" fmla="*/ 81 w 8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81" y="41"/>
                  </a:lnTo>
                  <a:cubicBezTo>
                    <a:pt x="81" y="63"/>
                    <a:pt x="63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lnTo>
                    <a:pt x="81" y="41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3" name="TextBox 342"/>
          <p:cNvSpPr txBox="1"/>
          <p:nvPr/>
        </p:nvSpPr>
        <p:spPr>
          <a:xfrm rot="5400000">
            <a:off x="6647022" y="61846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7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Straight Connector 291"/>
          <p:cNvCxnSpPr/>
          <p:nvPr/>
        </p:nvCxnSpPr>
        <p:spPr>
          <a:xfrm flipH="1">
            <a:off x="2087563" y="582453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165508" y="582453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2447211" y="583088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525156" y="583088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3192463" y="582930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270408" y="582930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3543937" y="582691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621882" y="582691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3898901" y="5835651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3976846" y="5835651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4251325" y="5834063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329270" y="5834063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H="1">
            <a:off x="5002213" y="582691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5080158" y="582691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H="1">
            <a:off x="5356225" y="583882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5434170" y="583882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0720" y="314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>
            <a:off x="5257800" y="4538663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>
            <a:off x="5076825" y="4497388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7"/>
          <p:cNvSpPr>
            <a:spLocks/>
          </p:cNvSpPr>
          <p:nvPr/>
        </p:nvSpPr>
        <p:spPr bwMode="auto">
          <a:xfrm>
            <a:off x="4149725" y="4497388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8"/>
          <p:cNvSpPr>
            <a:spLocks/>
          </p:cNvSpPr>
          <p:nvPr/>
        </p:nvSpPr>
        <p:spPr bwMode="auto">
          <a:xfrm>
            <a:off x="3975100" y="4497388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9"/>
          <p:cNvSpPr>
            <a:spLocks/>
          </p:cNvSpPr>
          <p:nvPr/>
        </p:nvSpPr>
        <p:spPr bwMode="auto">
          <a:xfrm>
            <a:off x="3443288" y="4497388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0"/>
          <p:cNvSpPr>
            <a:spLocks/>
          </p:cNvSpPr>
          <p:nvPr/>
        </p:nvSpPr>
        <p:spPr bwMode="auto">
          <a:xfrm>
            <a:off x="3267075" y="4497388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"/>
          <p:cNvSpPr>
            <a:spLocks/>
          </p:cNvSpPr>
          <p:nvPr/>
        </p:nvSpPr>
        <p:spPr bwMode="auto">
          <a:xfrm>
            <a:off x="2339975" y="4497388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2"/>
          <p:cNvSpPr>
            <a:spLocks/>
          </p:cNvSpPr>
          <p:nvPr/>
        </p:nvSpPr>
        <p:spPr bwMode="auto">
          <a:xfrm>
            <a:off x="2163763" y="4497388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3"/>
          <p:cNvSpPr>
            <a:spLocks/>
          </p:cNvSpPr>
          <p:nvPr/>
        </p:nvSpPr>
        <p:spPr bwMode="auto">
          <a:xfrm>
            <a:off x="2892425" y="3248025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4"/>
          <p:cNvSpPr>
            <a:spLocks/>
          </p:cNvSpPr>
          <p:nvPr/>
        </p:nvSpPr>
        <p:spPr bwMode="auto">
          <a:xfrm>
            <a:off x="2339975" y="3248025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15"/>
          <p:cNvSpPr>
            <a:spLocks/>
          </p:cNvSpPr>
          <p:nvPr/>
        </p:nvSpPr>
        <p:spPr bwMode="auto">
          <a:xfrm>
            <a:off x="4703763" y="3248025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16"/>
          <p:cNvSpPr>
            <a:spLocks/>
          </p:cNvSpPr>
          <p:nvPr/>
        </p:nvSpPr>
        <p:spPr bwMode="auto">
          <a:xfrm>
            <a:off x="4149725" y="3248025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17"/>
          <p:cNvSpPr>
            <a:spLocks/>
          </p:cNvSpPr>
          <p:nvPr/>
        </p:nvSpPr>
        <p:spPr bwMode="auto">
          <a:xfrm>
            <a:off x="3797300" y="1997075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18"/>
          <p:cNvSpPr>
            <a:spLocks/>
          </p:cNvSpPr>
          <p:nvPr/>
        </p:nvSpPr>
        <p:spPr bwMode="auto">
          <a:xfrm>
            <a:off x="2892425" y="1997075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19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20"/>
          <p:cNvSpPr>
            <a:spLocks/>
          </p:cNvSpPr>
          <p:nvPr/>
        </p:nvSpPr>
        <p:spPr bwMode="auto">
          <a:xfrm>
            <a:off x="3721100" y="1919288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22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A157B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23"/>
          <p:cNvSpPr>
            <a:spLocks/>
          </p:cNvSpPr>
          <p:nvPr/>
        </p:nvSpPr>
        <p:spPr bwMode="auto">
          <a:xfrm>
            <a:off x="4624388" y="3171825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24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8ACF25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25"/>
          <p:cNvSpPr>
            <a:spLocks/>
          </p:cNvSpPr>
          <p:nvPr/>
        </p:nvSpPr>
        <p:spPr bwMode="auto">
          <a:xfrm>
            <a:off x="2814638" y="3171825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26"/>
          <p:cNvSpPr>
            <a:spLocks/>
          </p:cNvSpPr>
          <p:nvPr/>
        </p:nvSpPr>
        <p:spPr bwMode="auto">
          <a:xfrm>
            <a:off x="2263775" y="4421188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F79D4A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27"/>
          <p:cNvSpPr>
            <a:spLocks/>
          </p:cNvSpPr>
          <p:nvPr/>
        </p:nvSpPr>
        <p:spPr bwMode="auto">
          <a:xfrm>
            <a:off x="2263775" y="4421188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Freeform 28"/>
          <p:cNvSpPr>
            <a:spLocks/>
          </p:cNvSpPr>
          <p:nvPr/>
        </p:nvSpPr>
        <p:spPr bwMode="auto">
          <a:xfrm>
            <a:off x="3367088" y="4421188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29"/>
          <p:cNvSpPr>
            <a:spLocks/>
          </p:cNvSpPr>
          <p:nvPr/>
        </p:nvSpPr>
        <p:spPr bwMode="auto">
          <a:xfrm>
            <a:off x="3367088" y="4421188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30"/>
          <p:cNvSpPr>
            <a:spLocks/>
          </p:cNvSpPr>
          <p:nvPr/>
        </p:nvSpPr>
        <p:spPr bwMode="auto">
          <a:xfrm>
            <a:off x="4073525" y="4421188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rgbClr val="83D18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31"/>
          <p:cNvSpPr>
            <a:spLocks/>
          </p:cNvSpPr>
          <p:nvPr/>
        </p:nvSpPr>
        <p:spPr bwMode="auto">
          <a:xfrm>
            <a:off x="4073525" y="4421188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32"/>
          <p:cNvSpPr>
            <a:spLocks/>
          </p:cNvSpPr>
          <p:nvPr/>
        </p:nvSpPr>
        <p:spPr bwMode="auto">
          <a:xfrm>
            <a:off x="5178425" y="4421188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6A99CB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33"/>
          <p:cNvSpPr>
            <a:spLocks/>
          </p:cNvSpPr>
          <p:nvPr/>
        </p:nvSpPr>
        <p:spPr bwMode="auto">
          <a:xfrm>
            <a:off x="5178425" y="4421188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>
            <a:off x="3543300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rgbClr val="348CA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35"/>
          <p:cNvSpPr>
            <a:spLocks/>
          </p:cNvSpPr>
          <p:nvPr/>
        </p:nvSpPr>
        <p:spPr bwMode="auto">
          <a:xfrm>
            <a:off x="3543300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36"/>
          <p:cNvSpPr>
            <a:spLocks/>
          </p:cNvSpPr>
          <p:nvPr/>
        </p:nvSpPr>
        <p:spPr bwMode="auto">
          <a:xfrm>
            <a:off x="319087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rgbClr val="2EA34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37"/>
          <p:cNvSpPr>
            <a:spLocks/>
          </p:cNvSpPr>
          <p:nvPr/>
        </p:nvSpPr>
        <p:spPr bwMode="auto">
          <a:xfrm>
            <a:off x="319087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38"/>
          <p:cNvSpPr>
            <a:spLocks/>
          </p:cNvSpPr>
          <p:nvPr/>
        </p:nvSpPr>
        <p:spPr bwMode="auto">
          <a:xfrm>
            <a:off x="2439988" y="5670550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D5C71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39"/>
          <p:cNvSpPr>
            <a:spLocks/>
          </p:cNvSpPr>
          <p:nvPr/>
        </p:nvSpPr>
        <p:spPr bwMode="auto">
          <a:xfrm>
            <a:off x="2439988" y="5670550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40"/>
          <p:cNvSpPr>
            <a:spLocks/>
          </p:cNvSpPr>
          <p:nvPr/>
        </p:nvSpPr>
        <p:spPr bwMode="auto">
          <a:xfrm>
            <a:off x="208597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rgbClr val="F25B53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41"/>
          <p:cNvSpPr>
            <a:spLocks/>
          </p:cNvSpPr>
          <p:nvPr/>
        </p:nvSpPr>
        <p:spPr bwMode="auto">
          <a:xfrm>
            <a:off x="208597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42"/>
          <p:cNvSpPr>
            <a:spLocks/>
          </p:cNvSpPr>
          <p:nvPr/>
        </p:nvSpPr>
        <p:spPr bwMode="auto">
          <a:xfrm>
            <a:off x="4251325" y="567055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643299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43"/>
          <p:cNvSpPr>
            <a:spLocks/>
          </p:cNvSpPr>
          <p:nvPr/>
        </p:nvSpPr>
        <p:spPr bwMode="auto">
          <a:xfrm>
            <a:off x="4251325" y="567055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44"/>
          <p:cNvSpPr>
            <a:spLocks/>
          </p:cNvSpPr>
          <p:nvPr/>
        </p:nvSpPr>
        <p:spPr bwMode="auto">
          <a:xfrm>
            <a:off x="3897313" y="5670550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323F9D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45"/>
          <p:cNvSpPr>
            <a:spLocks/>
          </p:cNvSpPr>
          <p:nvPr/>
        </p:nvSpPr>
        <p:spPr bwMode="auto">
          <a:xfrm>
            <a:off x="3897313" y="5670550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46"/>
          <p:cNvSpPr>
            <a:spLocks/>
          </p:cNvSpPr>
          <p:nvPr/>
        </p:nvSpPr>
        <p:spPr bwMode="auto">
          <a:xfrm>
            <a:off x="5362575" y="5670550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rgbClr val="BE1E2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47"/>
          <p:cNvSpPr>
            <a:spLocks/>
          </p:cNvSpPr>
          <p:nvPr/>
        </p:nvSpPr>
        <p:spPr bwMode="auto">
          <a:xfrm>
            <a:off x="5362575" y="5670550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Freeform 48"/>
          <p:cNvSpPr>
            <a:spLocks/>
          </p:cNvSpPr>
          <p:nvPr/>
        </p:nvSpPr>
        <p:spPr bwMode="auto">
          <a:xfrm>
            <a:off x="500062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rgbClr val="B80F8E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49"/>
          <p:cNvSpPr>
            <a:spLocks/>
          </p:cNvSpPr>
          <p:nvPr/>
        </p:nvSpPr>
        <p:spPr bwMode="auto">
          <a:xfrm>
            <a:off x="5000625" y="5670550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Unsupervised 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830263" y="1295400"/>
            <a:ext cx="36608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chemeClr val="accent2"/>
                </a:solidFill>
                <a:latin typeface="Gill Sans Light"/>
              </a:rPr>
              <a:t>Large clusters (exploration)</a:t>
            </a:r>
            <a:endParaRPr lang="en-GB" sz="2500" b="1" dirty="0">
              <a:solidFill>
                <a:schemeClr val="accent2"/>
              </a:solidFill>
              <a:latin typeface="Gill Sans Light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12732" y="5469376"/>
            <a:ext cx="5263851" cy="1023910"/>
            <a:chOff x="1206927" y="4422882"/>
            <a:chExt cx="5263851" cy="1023910"/>
          </a:xfrm>
        </p:grpSpPr>
        <p:sp>
          <p:nvSpPr>
            <p:cNvPr id="311" name="Rounded Rectangle 310"/>
            <p:cNvSpPr/>
            <p:nvPr/>
          </p:nvSpPr>
          <p:spPr>
            <a:xfrm>
              <a:off x="2752218" y="4422882"/>
              <a:ext cx="3718560" cy="506216"/>
            </a:xfrm>
            <a:prstGeom prst="roundRect">
              <a:avLst>
                <a:gd name="adj" fmla="val 34731"/>
              </a:avLst>
            </a:prstGeom>
            <a:noFill/>
            <a:ln w="57150" cmpd="sng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prstClr val="black"/>
                </a:solidFill>
                <a:latin typeface="Gill Sans Light"/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206927" y="4969738"/>
              <a:ext cx="483713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 smtClean="0">
                  <a:solidFill>
                    <a:schemeClr val="accent3"/>
                  </a:solidFill>
                  <a:latin typeface="Gill Sans Light"/>
                </a:rPr>
                <a:t>Boundary refinement (exploitation)</a:t>
              </a:r>
              <a:endParaRPr lang="en-GB" sz="2500" b="1" dirty="0">
                <a:solidFill>
                  <a:schemeClr val="accent3"/>
                </a:solidFill>
                <a:latin typeface="Gill Sans Light"/>
              </a:endParaRPr>
            </a:p>
          </p:txBody>
        </p:sp>
      </p:grpSp>
      <p:sp>
        <p:nvSpPr>
          <p:cNvPr id="313" name="Rounded Rectangle 312"/>
          <p:cNvSpPr/>
          <p:nvPr/>
        </p:nvSpPr>
        <p:spPr>
          <a:xfrm>
            <a:off x="2598103" y="1817060"/>
            <a:ext cx="2367280" cy="1671116"/>
          </a:xfrm>
          <a:prstGeom prst="round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black"/>
              </a:solidFill>
              <a:latin typeface="Gill Sans Light"/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5849143" y="1447800"/>
            <a:ext cx="1714500" cy="1096963"/>
            <a:chOff x="5849143" y="1712913"/>
            <a:chExt cx="1714500" cy="1096963"/>
          </a:xfrm>
        </p:grpSpPr>
        <p:sp>
          <p:nvSpPr>
            <p:cNvPr id="315" name="Freeform 21"/>
            <p:cNvSpPr>
              <a:spLocks/>
            </p:cNvSpPr>
            <p:nvPr/>
          </p:nvSpPr>
          <p:spPr bwMode="auto">
            <a:xfrm>
              <a:off x="5849143" y="17129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50"/>
            <p:cNvSpPr>
              <a:spLocks/>
            </p:cNvSpPr>
            <p:nvPr/>
          </p:nvSpPr>
          <p:spPr bwMode="auto">
            <a:xfrm>
              <a:off x="6134893" y="1892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51"/>
            <p:cNvSpPr>
              <a:spLocks/>
            </p:cNvSpPr>
            <p:nvPr/>
          </p:nvSpPr>
          <p:spPr bwMode="auto">
            <a:xfrm>
              <a:off x="6190456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52"/>
            <p:cNvSpPr>
              <a:spLocks/>
            </p:cNvSpPr>
            <p:nvPr/>
          </p:nvSpPr>
          <p:spPr bwMode="auto">
            <a:xfrm>
              <a:off x="6079331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53"/>
            <p:cNvSpPr>
              <a:spLocks/>
            </p:cNvSpPr>
            <p:nvPr/>
          </p:nvSpPr>
          <p:spPr bwMode="auto">
            <a:xfrm>
              <a:off x="616188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54"/>
            <p:cNvSpPr>
              <a:spLocks/>
            </p:cNvSpPr>
            <p:nvPr/>
          </p:nvSpPr>
          <p:spPr bwMode="auto">
            <a:xfrm>
              <a:off x="62174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55"/>
            <p:cNvSpPr>
              <a:spLocks/>
            </p:cNvSpPr>
            <p:nvPr/>
          </p:nvSpPr>
          <p:spPr bwMode="auto">
            <a:xfrm>
              <a:off x="6079331" y="20589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56"/>
            <p:cNvSpPr>
              <a:spLocks/>
            </p:cNvSpPr>
            <p:nvPr/>
          </p:nvSpPr>
          <p:spPr bwMode="auto">
            <a:xfrm>
              <a:off x="6161881" y="1811338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57"/>
            <p:cNvSpPr>
              <a:spLocks/>
            </p:cNvSpPr>
            <p:nvPr/>
          </p:nvSpPr>
          <p:spPr bwMode="auto">
            <a:xfrm>
              <a:off x="6971506" y="18923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58"/>
            <p:cNvSpPr>
              <a:spLocks/>
            </p:cNvSpPr>
            <p:nvPr/>
          </p:nvSpPr>
          <p:spPr bwMode="auto">
            <a:xfrm>
              <a:off x="6941343" y="20034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59"/>
            <p:cNvSpPr>
              <a:spLocks/>
            </p:cNvSpPr>
            <p:nvPr/>
          </p:nvSpPr>
          <p:spPr bwMode="auto">
            <a:xfrm>
              <a:off x="7025481" y="19351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60"/>
            <p:cNvSpPr>
              <a:spLocks/>
            </p:cNvSpPr>
            <p:nvPr/>
          </p:nvSpPr>
          <p:spPr bwMode="auto">
            <a:xfrm>
              <a:off x="7108031" y="20320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61"/>
            <p:cNvSpPr>
              <a:spLocks/>
            </p:cNvSpPr>
            <p:nvPr/>
          </p:nvSpPr>
          <p:spPr bwMode="auto">
            <a:xfrm>
              <a:off x="7108031" y="19478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62"/>
            <p:cNvSpPr>
              <a:spLocks/>
            </p:cNvSpPr>
            <p:nvPr/>
          </p:nvSpPr>
          <p:spPr bwMode="auto">
            <a:xfrm>
              <a:off x="7025481" y="20193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63"/>
            <p:cNvSpPr>
              <a:spLocks/>
            </p:cNvSpPr>
            <p:nvPr/>
          </p:nvSpPr>
          <p:spPr bwMode="auto">
            <a:xfrm>
              <a:off x="7081043" y="18653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64"/>
            <p:cNvSpPr>
              <a:spLocks/>
            </p:cNvSpPr>
            <p:nvPr/>
          </p:nvSpPr>
          <p:spPr bwMode="auto">
            <a:xfrm>
              <a:off x="6371431" y="24304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65"/>
            <p:cNvSpPr>
              <a:spLocks/>
            </p:cNvSpPr>
            <p:nvPr/>
          </p:nvSpPr>
          <p:spPr bwMode="auto">
            <a:xfrm>
              <a:off x="6341268" y="2503488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66"/>
            <p:cNvSpPr>
              <a:spLocks/>
            </p:cNvSpPr>
            <p:nvPr/>
          </p:nvSpPr>
          <p:spPr bwMode="auto">
            <a:xfrm>
              <a:off x="6273006" y="241141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67"/>
            <p:cNvSpPr>
              <a:spLocks/>
            </p:cNvSpPr>
            <p:nvPr/>
          </p:nvSpPr>
          <p:spPr bwMode="auto">
            <a:xfrm>
              <a:off x="6255543" y="2511426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68"/>
            <p:cNvSpPr>
              <a:spLocks/>
            </p:cNvSpPr>
            <p:nvPr/>
          </p:nvSpPr>
          <p:spPr bwMode="auto">
            <a:xfrm>
              <a:off x="6428581" y="24955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69"/>
            <p:cNvSpPr>
              <a:spLocks/>
            </p:cNvSpPr>
            <p:nvPr/>
          </p:nvSpPr>
          <p:spPr bwMode="auto">
            <a:xfrm>
              <a:off x="6196806" y="2444751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70"/>
            <p:cNvSpPr>
              <a:spLocks/>
            </p:cNvSpPr>
            <p:nvPr/>
          </p:nvSpPr>
          <p:spPr bwMode="auto">
            <a:xfrm>
              <a:off x="6314281" y="256698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71"/>
            <p:cNvSpPr>
              <a:spLocks/>
            </p:cNvSpPr>
            <p:nvPr/>
          </p:nvSpPr>
          <p:spPr bwMode="auto">
            <a:xfrm>
              <a:off x="6341268" y="2335213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72"/>
            <p:cNvSpPr>
              <a:spLocks/>
            </p:cNvSpPr>
            <p:nvPr/>
          </p:nvSpPr>
          <p:spPr bwMode="auto">
            <a:xfrm>
              <a:off x="6996906" y="20875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73"/>
            <p:cNvSpPr>
              <a:spLocks/>
            </p:cNvSpPr>
            <p:nvPr/>
          </p:nvSpPr>
          <p:spPr bwMode="auto">
            <a:xfrm>
              <a:off x="7163593" y="19764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74"/>
            <p:cNvSpPr>
              <a:spLocks/>
            </p:cNvSpPr>
            <p:nvPr/>
          </p:nvSpPr>
          <p:spPr bwMode="auto">
            <a:xfrm>
              <a:off x="6430168" y="2563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75"/>
            <p:cNvSpPr>
              <a:spLocks/>
            </p:cNvSpPr>
            <p:nvPr/>
          </p:nvSpPr>
          <p:spPr bwMode="auto">
            <a:xfrm>
              <a:off x="6512718" y="24955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76"/>
            <p:cNvSpPr>
              <a:spLocks/>
            </p:cNvSpPr>
            <p:nvPr/>
          </p:nvSpPr>
          <p:spPr bwMode="auto">
            <a:xfrm>
              <a:off x="6596856" y="25923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77"/>
            <p:cNvSpPr>
              <a:spLocks/>
            </p:cNvSpPr>
            <p:nvPr/>
          </p:nvSpPr>
          <p:spPr bwMode="auto">
            <a:xfrm>
              <a:off x="6596856" y="250825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78"/>
            <p:cNvSpPr>
              <a:spLocks/>
            </p:cNvSpPr>
            <p:nvPr/>
          </p:nvSpPr>
          <p:spPr bwMode="auto">
            <a:xfrm>
              <a:off x="6512718" y="25781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79"/>
            <p:cNvSpPr>
              <a:spLocks/>
            </p:cNvSpPr>
            <p:nvPr/>
          </p:nvSpPr>
          <p:spPr bwMode="auto">
            <a:xfrm>
              <a:off x="6500018" y="23891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80"/>
            <p:cNvSpPr>
              <a:spLocks/>
            </p:cNvSpPr>
            <p:nvPr/>
          </p:nvSpPr>
          <p:spPr bwMode="auto">
            <a:xfrm>
              <a:off x="6415881" y="2365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81"/>
            <p:cNvSpPr>
              <a:spLocks/>
            </p:cNvSpPr>
            <p:nvPr/>
          </p:nvSpPr>
          <p:spPr bwMode="auto">
            <a:xfrm>
              <a:off x="6593681" y="2435226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83"/>
            <p:cNvSpPr>
              <a:spLocks/>
            </p:cNvSpPr>
            <p:nvPr/>
          </p:nvSpPr>
          <p:spPr bwMode="auto">
            <a:xfrm>
              <a:off x="6471443" y="2447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84"/>
            <p:cNvSpPr>
              <a:spLocks/>
            </p:cNvSpPr>
            <p:nvPr/>
          </p:nvSpPr>
          <p:spPr bwMode="auto">
            <a:xfrm>
              <a:off x="6881018" y="24320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85"/>
            <p:cNvSpPr>
              <a:spLocks/>
            </p:cNvSpPr>
            <p:nvPr/>
          </p:nvSpPr>
          <p:spPr bwMode="auto">
            <a:xfrm>
              <a:off x="6909593" y="25050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86"/>
            <p:cNvSpPr>
              <a:spLocks/>
            </p:cNvSpPr>
            <p:nvPr/>
          </p:nvSpPr>
          <p:spPr bwMode="auto">
            <a:xfrm>
              <a:off x="6757193" y="2365376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87"/>
            <p:cNvSpPr>
              <a:spLocks/>
            </p:cNvSpPr>
            <p:nvPr/>
          </p:nvSpPr>
          <p:spPr bwMode="auto">
            <a:xfrm>
              <a:off x="6996906" y="25130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88"/>
            <p:cNvSpPr>
              <a:spLocks/>
            </p:cNvSpPr>
            <p:nvPr/>
          </p:nvSpPr>
          <p:spPr bwMode="auto">
            <a:xfrm>
              <a:off x="6823868" y="24971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89"/>
            <p:cNvSpPr>
              <a:spLocks/>
            </p:cNvSpPr>
            <p:nvPr/>
          </p:nvSpPr>
          <p:spPr bwMode="auto">
            <a:xfrm>
              <a:off x="6965156" y="24193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90"/>
            <p:cNvSpPr>
              <a:spLocks/>
            </p:cNvSpPr>
            <p:nvPr/>
          </p:nvSpPr>
          <p:spPr bwMode="auto">
            <a:xfrm>
              <a:off x="6882606" y="25733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91"/>
            <p:cNvSpPr>
              <a:spLocks/>
            </p:cNvSpPr>
            <p:nvPr/>
          </p:nvSpPr>
          <p:spPr bwMode="auto">
            <a:xfrm>
              <a:off x="6909593" y="23368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92"/>
            <p:cNvSpPr>
              <a:spLocks/>
            </p:cNvSpPr>
            <p:nvPr/>
          </p:nvSpPr>
          <p:spPr bwMode="auto">
            <a:xfrm>
              <a:off x="6830218" y="2566988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93"/>
            <p:cNvSpPr>
              <a:spLocks/>
            </p:cNvSpPr>
            <p:nvPr/>
          </p:nvSpPr>
          <p:spPr bwMode="auto">
            <a:xfrm>
              <a:off x="6747668" y="249713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94"/>
            <p:cNvSpPr>
              <a:spLocks/>
            </p:cNvSpPr>
            <p:nvPr/>
          </p:nvSpPr>
          <p:spPr bwMode="auto">
            <a:xfrm>
              <a:off x="6679406" y="25669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95"/>
            <p:cNvSpPr>
              <a:spLocks/>
            </p:cNvSpPr>
            <p:nvPr/>
          </p:nvSpPr>
          <p:spPr bwMode="auto">
            <a:xfrm>
              <a:off x="6663531" y="24844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96"/>
            <p:cNvSpPr>
              <a:spLocks/>
            </p:cNvSpPr>
            <p:nvPr/>
          </p:nvSpPr>
          <p:spPr bwMode="auto">
            <a:xfrm>
              <a:off x="6747668" y="258127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97"/>
            <p:cNvSpPr>
              <a:spLocks/>
            </p:cNvSpPr>
            <p:nvPr/>
          </p:nvSpPr>
          <p:spPr bwMode="auto">
            <a:xfrm>
              <a:off x="6803231" y="26209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98"/>
            <p:cNvSpPr>
              <a:spLocks/>
            </p:cNvSpPr>
            <p:nvPr/>
          </p:nvSpPr>
          <p:spPr bwMode="auto">
            <a:xfrm>
              <a:off x="6842918" y="2368551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99"/>
            <p:cNvSpPr>
              <a:spLocks/>
            </p:cNvSpPr>
            <p:nvPr/>
          </p:nvSpPr>
          <p:spPr bwMode="auto">
            <a:xfrm>
              <a:off x="6679406" y="2416176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100"/>
            <p:cNvSpPr>
              <a:spLocks/>
            </p:cNvSpPr>
            <p:nvPr/>
          </p:nvSpPr>
          <p:spPr bwMode="auto">
            <a:xfrm>
              <a:off x="6788943" y="24495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7075C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5849143" y="2700338"/>
            <a:ext cx="1714500" cy="1095375"/>
            <a:chOff x="5849143" y="2965451"/>
            <a:chExt cx="1714500" cy="1095375"/>
          </a:xfrm>
        </p:grpSpPr>
        <p:sp>
          <p:nvSpPr>
            <p:cNvPr id="367" name="Freeform 101"/>
            <p:cNvSpPr>
              <a:spLocks/>
            </p:cNvSpPr>
            <p:nvPr/>
          </p:nvSpPr>
          <p:spPr bwMode="auto">
            <a:xfrm>
              <a:off x="5849143" y="2965451"/>
              <a:ext cx="1714500" cy="1095375"/>
            </a:xfrm>
            <a:custGeom>
              <a:avLst/>
              <a:gdLst>
                <a:gd name="T0" fmla="*/ 899 w 899"/>
                <a:gd name="T1" fmla="*/ 574 h 574"/>
                <a:gd name="T2" fmla="*/ 899 w 899"/>
                <a:gd name="T3" fmla="*/ 574 h 574"/>
                <a:gd name="T4" fmla="*/ 0 w 899"/>
                <a:gd name="T5" fmla="*/ 574 h 574"/>
                <a:gd name="T6" fmla="*/ 0 w 899"/>
                <a:gd name="T7" fmla="*/ 0 h 574"/>
                <a:gd name="T8" fmla="*/ 899 w 899"/>
                <a:gd name="T9" fmla="*/ 0 h 574"/>
                <a:gd name="T10" fmla="*/ 899 w 899"/>
                <a:gd name="T11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899" y="574"/>
                  </a:moveTo>
                  <a:lnTo>
                    <a:pt x="89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4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102"/>
            <p:cNvSpPr>
              <a:spLocks/>
            </p:cNvSpPr>
            <p:nvPr/>
          </p:nvSpPr>
          <p:spPr bwMode="auto">
            <a:xfrm>
              <a:off x="6134893" y="31448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103"/>
            <p:cNvSpPr>
              <a:spLocks/>
            </p:cNvSpPr>
            <p:nvPr/>
          </p:nvSpPr>
          <p:spPr bwMode="auto">
            <a:xfrm>
              <a:off x="6190456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104"/>
            <p:cNvSpPr>
              <a:spLocks/>
            </p:cNvSpPr>
            <p:nvPr/>
          </p:nvSpPr>
          <p:spPr bwMode="auto">
            <a:xfrm>
              <a:off x="6079331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105"/>
            <p:cNvSpPr>
              <a:spLocks/>
            </p:cNvSpPr>
            <p:nvPr/>
          </p:nvSpPr>
          <p:spPr bwMode="auto">
            <a:xfrm>
              <a:off x="616188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106"/>
            <p:cNvSpPr>
              <a:spLocks/>
            </p:cNvSpPr>
            <p:nvPr/>
          </p:nvSpPr>
          <p:spPr bwMode="auto">
            <a:xfrm>
              <a:off x="62174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107"/>
            <p:cNvSpPr>
              <a:spLocks/>
            </p:cNvSpPr>
            <p:nvPr/>
          </p:nvSpPr>
          <p:spPr bwMode="auto">
            <a:xfrm>
              <a:off x="6079331" y="33099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108"/>
            <p:cNvSpPr>
              <a:spLocks/>
            </p:cNvSpPr>
            <p:nvPr/>
          </p:nvSpPr>
          <p:spPr bwMode="auto">
            <a:xfrm>
              <a:off x="6161881" y="30607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109"/>
            <p:cNvSpPr>
              <a:spLocks/>
            </p:cNvSpPr>
            <p:nvPr/>
          </p:nvSpPr>
          <p:spPr bwMode="auto">
            <a:xfrm>
              <a:off x="6971506" y="31448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110"/>
            <p:cNvSpPr>
              <a:spLocks/>
            </p:cNvSpPr>
            <p:nvPr/>
          </p:nvSpPr>
          <p:spPr bwMode="auto">
            <a:xfrm>
              <a:off x="6941343" y="32543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112"/>
            <p:cNvSpPr>
              <a:spLocks/>
            </p:cNvSpPr>
            <p:nvPr/>
          </p:nvSpPr>
          <p:spPr bwMode="auto">
            <a:xfrm>
              <a:off x="7025481" y="31845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113"/>
            <p:cNvSpPr>
              <a:spLocks/>
            </p:cNvSpPr>
            <p:nvPr/>
          </p:nvSpPr>
          <p:spPr bwMode="auto">
            <a:xfrm>
              <a:off x="7108031" y="32813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114"/>
            <p:cNvSpPr>
              <a:spLocks/>
            </p:cNvSpPr>
            <p:nvPr/>
          </p:nvSpPr>
          <p:spPr bwMode="auto">
            <a:xfrm>
              <a:off x="7108031" y="32004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115"/>
            <p:cNvSpPr>
              <a:spLocks/>
            </p:cNvSpPr>
            <p:nvPr/>
          </p:nvSpPr>
          <p:spPr bwMode="auto">
            <a:xfrm>
              <a:off x="7025481" y="32686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116"/>
            <p:cNvSpPr>
              <a:spLocks/>
            </p:cNvSpPr>
            <p:nvPr/>
          </p:nvSpPr>
          <p:spPr bwMode="auto">
            <a:xfrm>
              <a:off x="7081043" y="3116263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117"/>
            <p:cNvSpPr>
              <a:spLocks/>
            </p:cNvSpPr>
            <p:nvPr/>
          </p:nvSpPr>
          <p:spPr bwMode="auto">
            <a:xfrm>
              <a:off x="6371431" y="3679826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7"/>
                    <a:pt x="10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118"/>
            <p:cNvSpPr>
              <a:spLocks/>
            </p:cNvSpPr>
            <p:nvPr/>
          </p:nvSpPr>
          <p:spPr bwMode="auto">
            <a:xfrm>
              <a:off x="6341268" y="3752851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119"/>
            <p:cNvSpPr>
              <a:spLocks/>
            </p:cNvSpPr>
            <p:nvPr/>
          </p:nvSpPr>
          <p:spPr bwMode="auto">
            <a:xfrm>
              <a:off x="6273006" y="3663951"/>
              <a:ext cx="61913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120"/>
            <p:cNvSpPr>
              <a:spLocks/>
            </p:cNvSpPr>
            <p:nvPr/>
          </p:nvSpPr>
          <p:spPr bwMode="auto">
            <a:xfrm>
              <a:off x="6255543" y="3760788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121"/>
            <p:cNvSpPr>
              <a:spLocks/>
            </p:cNvSpPr>
            <p:nvPr/>
          </p:nvSpPr>
          <p:spPr bwMode="auto">
            <a:xfrm>
              <a:off x="6428581" y="3746501"/>
              <a:ext cx="63500" cy="61913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122"/>
            <p:cNvSpPr>
              <a:spLocks/>
            </p:cNvSpPr>
            <p:nvPr/>
          </p:nvSpPr>
          <p:spPr bwMode="auto">
            <a:xfrm>
              <a:off x="6196806" y="3695701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123"/>
            <p:cNvSpPr>
              <a:spLocks/>
            </p:cNvSpPr>
            <p:nvPr/>
          </p:nvSpPr>
          <p:spPr bwMode="auto">
            <a:xfrm>
              <a:off x="6314281" y="38163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124"/>
            <p:cNvSpPr>
              <a:spLocks/>
            </p:cNvSpPr>
            <p:nvPr/>
          </p:nvSpPr>
          <p:spPr bwMode="auto">
            <a:xfrm>
              <a:off x="6341268" y="3584576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125"/>
            <p:cNvSpPr>
              <a:spLocks/>
            </p:cNvSpPr>
            <p:nvPr/>
          </p:nvSpPr>
          <p:spPr bwMode="auto">
            <a:xfrm>
              <a:off x="6996906" y="33369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126"/>
            <p:cNvSpPr>
              <a:spLocks/>
            </p:cNvSpPr>
            <p:nvPr/>
          </p:nvSpPr>
          <p:spPr bwMode="auto">
            <a:xfrm>
              <a:off x="7163593" y="32258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ACF2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127"/>
            <p:cNvSpPr>
              <a:spLocks/>
            </p:cNvSpPr>
            <p:nvPr/>
          </p:nvSpPr>
          <p:spPr bwMode="auto">
            <a:xfrm>
              <a:off x="6430168" y="38163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128"/>
            <p:cNvSpPr>
              <a:spLocks/>
            </p:cNvSpPr>
            <p:nvPr/>
          </p:nvSpPr>
          <p:spPr bwMode="auto">
            <a:xfrm>
              <a:off x="6512718" y="3744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129"/>
            <p:cNvSpPr>
              <a:spLocks/>
            </p:cNvSpPr>
            <p:nvPr/>
          </p:nvSpPr>
          <p:spPr bwMode="auto">
            <a:xfrm>
              <a:off x="6596856" y="3843338"/>
              <a:ext cx="53975" cy="53975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130"/>
            <p:cNvSpPr>
              <a:spLocks/>
            </p:cNvSpPr>
            <p:nvPr/>
          </p:nvSpPr>
          <p:spPr bwMode="auto">
            <a:xfrm>
              <a:off x="6596856" y="3760788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132"/>
            <p:cNvSpPr>
              <a:spLocks/>
            </p:cNvSpPr>
            <p:nvPr/>
          </p:nvSpPr>
          <p:spPr bwMode="auto">
            <a:xfrm>
              <a:off x="6512718" y="38290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133"/>
            <p:cNvSpPr>
              <a:spLocks/>
            </p:cNvSpPr>
            <p:nvPr/>
          </p:nvSpPr>
          <p:spPr bwMode="auto">
            <a:xfrm>
              <a:off x="6500018" y="363855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134"/>
            <p:cNvSpPr>
              <a:spLocks/>
            </p:cNvSpPr>
            <p:nvPr/>
          </p:nvSpPr>
          <p:spPr bwMode="auto">
            <a:xfrm>
              <a:off x="6415881" y="36147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135"/>
            <p:cNvSpPr>
              <a:spLocks/>
            </p:cNvSpPr>
            <p:nvPr/>
          </p:nvSpPr>
          <p:spPr bwMode="auto">
            <a:xfrm>
              <a:off x="6593681" y="3684588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136"/>
            <p:cNvSpPr>
              <a:spLocks/>
            </p:cNvSpPr>
            <p:nvPr/>
          </p:nvSpPr>
          <p:spPr bwMode="auto">
            <a:xfrm>
              <a:off x="6471443" y="36972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137"/>
            <p:cNvSpPr>
              <a:spLocks/>
            </p:cNvSpPr>
            <p:nvPr/>
          </p:nvSpPr>
          <p:spPr bwMode="auto">
            <a:xfrm>
              <a:off x="6881018" y="368300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138"/>
            <p:cNvSpPr>
              <a:spLocks/>
            </p:cNvSpPr>
            <p:nvPr/>
          </p:nvSpPr>
          <p:spPr bwMode="auto">
            <a:xfrm>
              <a:off x="6909593" y="37544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139"/>
            <p:cNvSpPr>
              <a:spLocks/>
            </p:cNvSpPr>
            <p:nvPr/>
          </p:nvSpPr>
          <p:spPr bwMode="auto">
            <a:xfrm>
              <a:off x="6757193" y="36147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140"/>
            <p:cNvSpPr>
              <a:spLocks/>
            </p:cNvSpPr>
            <p:nvPr/>
          </p:nvSpPr>
          <p:spPr bwMode="auto">
            <a:xfrm>
              <a:off x="6996906" y="3762376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141"/>
            <p:cNvSpPr>
              <a:spLocks/>
            </p:cNvSpPr>
            <p:nvPr/>
          </p:nvSpPr>
          <p:spPr bwMode="auto">
            <a:xfrm>
              <a:off x="6823868" y="3749676"/>
              <a:ext cx="63500" cy="61913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6" y="29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142"/>
            <p:cNvSpPr>
              <a:spLocks/>
            </p:cNvSpPr>
            <p:nvPr/>
          </p:nvSpPr>
          <p:spPr bwMode="auto">
            <a:xfrm>
              <a:off x="6965156" y="36687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143"/>
            <p:cNvSpPr>
              <a:spLocks/>
            </p:cNvSpPr>
            <p:nvPr/>
          </p:nvSpPr>
          <p:spPr bwMode="auto">
            <a:xfrm>
              <a:off x="6882606" y="38258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3" y="26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144"/>
            <p:cNvSpPr>
              <a:spLocks/>
            </p:cNvSpPr>
            <p:nvPr/>
          </p:nvSpPr>
          <p:spPr bwMode="auto">
            <a:xfrm>
              <a:off x="6909593" y="35861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3 w 33"/>
                <a:gd name="T7" fmla="*/ 4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3"/>
                  </a:cubicBezTo>
                  <a:cubicBezTo>
                    <a:pt x="33" y="15"/>
                    <a:pt x="30" y="7"/>
                    <a:pt x="23" y="4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9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145"/>
            <p:cNvSpPr>
              <a:spLocks/>
            </p:cNvSpPr>
            <p:nvPr/>
          </p:nvSpPr>
          <p:spPr bwMode="auto">
            <a:xfrm>
              <a:off x="6830218" y="3817938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146"/>
            <p:cNvSpPr>
              <a:spLocks/>
            </p:cNvSpPr>
            <p:nvPr/>
          </p:nvSpPr>
          <p:spPr bwMode="auto">
            <a:xfrm>
              <a:off x="6747668" y="3749676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147"/>
            <p:cNvSpPr>
              <a:spLocks/>
            </p:cNvSpPr>
            <p:nvPr/>
          </p:nvSpPr>
          <p:spPr bwMode="auto">
            <a:xfrm>
              <a:off x="6679406" y="38179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148"/>
            <p:cNvSpPr>
              <a:spLocks/>
            </p:cNvSpPr>
            <p:nvPr/>
          </p:nvSpPr>
          <p:spPr bwMode="auto">
            <a:xfrm>
              <a:off x="6663531" y="37338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149"/>
            <p:cNvSpPr>
              <a:spLocks/>
            </p:cNvSpPr>
            <p:nvPr/>
          </p:nvSpPr>
          <p:spPr bwMode="auto">
            <a:xfrm>
              <a:off x="6747668" y="38306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150"/>
            <p:cNvSpPr>
              <a:spLocks/>
            </p:cNvSpPr>
            <p:nvPr/>
          </p:nvSpPr>
          <p:spPr bwMode="auto">
            <a:xfrm>
              <a:off x="6803231" y="387350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151"/>
            <p:cNvSpPr>
              <a:spLocks/>
            </p:cNvSpPr>
            <p:nvPr/>
          </p:nvSpPr>
          <p:spPr bwMode="auto">
            <a:xfrm>
              <a:off x="6842918" y="361791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152"/>
            <p:cNvSpPr>
              <a:spLocks/>
            </p:cNvSpPr>
            <p:nvPr/>
          </p:nvSpPr>
          <p:spPr bwMode="auto">
            <a:xfrm>
              <a:off x="6679406" y="3667126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153"/>
            <p:cNvSpPr>
              <a:spLocks/>
            </p:cNvSpPr>
            <p:nvPr/>
          </p:nvSpPr>
          <p:spPr bwMode="auto">
            <a:xfrm>
              <a:off x="6788943" y="3702051"/>
              <a:ext cx="53975" cy="53975"/>
            </a:xfrm>
            <a:custGeom>
              <a:avLst/>
              <a:gdLst>
                <a:gd name="T0" fmla="*/ 0 w 28"/>
                <a:gd name="T1" fmla="*/ 14 h 29"/>
                <a:gd name="T2" fmla="*/ 0 w 28"/>
                <a:gd name="T3" fmla="*/ 14 h 29"/>
                <a:gd name="T4" fmla="*/ 14 w 28"/>
                <a:gd name="T5" fmla="*/ 29 h 29"/>
                <a:gd name="T6" fmla="*/ 28 w 28"/>
                <a:gd name="T7" fmla="*/ 14 h 29"/>
                <a:gd name="T8" fmla="*/ 14 w 28"/>
                <a:gd name="T9" fmla="*/ 0 h 29"/>
                <a:gd name="T10" fmla="*/ 0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A157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5849143" y="3949700"/>
            <a:ext cx="1714500" cy="1096963"/>
            <a:chOff x="5849143" y="4214813"/>
            <a:chExt cx="1714500" cy="1096963"/>
          </a:xfrm>
        </p:grpSpPr>
        <p:sp>
          <p:nvSpPr>
            <p:cNvPr id="419" name="Freeform 154"/>
            <p:cNvSpPr>
              <a:spLocks/>
            </p:cNvSpPr>
            <p:nvPr/>
          </p:nvSpPr>
          <p:spPr bwMode="auto">
            <a:xfrm>
              <a:off x="5849143" y="4214813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155"/>
            <p:cNvSpPr>
              <a:spLocks/>
            </p:cNvSpPr>
            <p:nvPr/>
          </p:nvSpPr>
          <p:spPr bwMode="auto">
            <a:xfrm>
              <a:off x="6134893" y="43942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156"/>
            <p:cNvSpPr>
              <a:spLocks/>
            </p:cNvSpPr>
            <p:nvPr/>
          </p:nvSpPr>
          <p:spPr bwMode="auto">
            <a:xfrm>
              <a:off x="6190456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158"/>
            <p:cNvSpPr>
              <a:spLocks/>
            </p:cNvSpPr>
            <p:nvPr/>
          </p:nvSpPr>
          <p:spPr bwMode="auto">
            <a:xfrm>
              <a:off x="6079331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159"/>
            <p:cNvSpPr>
              <a:spLocks/>
            </p:cNvSpPr>
            <p:nvPr/>
          </p:nvSpPr>
          <p:spPr bwMode="auto">
            <a:xfrm>
              <a:off x="616188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160"/>
            <p:cNvSpPr>
              <a:spLocks/>
            </p:cNvSpPr>
            <p:nvPr/>
          </p:nvSpPr>
          <p:spPr bwMode="auto">
            <a:xfrm>
              <a:off x="62174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161"/>
            <p:cNvSpPr>
              <a:spLocks/>
            </p:cNvSpPr>
            <p:nvPr/>
          </p:nvSpPr>
          <p:spPr bwMode="auto">
            <a:xfrm>
              <a:off x="6079331" y="4559301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162"/>
            <p:cNvSpPr>
              <a:spLocks/>
            </p:cNvSpPr>
            <p:nvPr/>
          </p:nvSpPr>
          <p:spPr bwMode="auto">
            <a:xfrm>
              <a:off x="6161881" y="431165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79D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163"/>
            <p:cNvSpPr>
              <a:spLocks/>
            </p:cNvSpPr>
            <p:nvPr/>
          </p:nvSpPr>
          <p:spPr bwMode="auto">
            <a:xfrm>
              <a:off x="6971506" y="4394201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64"/>
            <p:cNvSpPr>
              <a:spLocks/>
            </p:cNvSpPr>
            <p:nvPr/>
          </p:nvSpPr>
          <p:spPr bwMode="auto">
            <a:xfrm>
              <a:off x="6941343" y="4505326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165"/>
            <p:cNvSpPr>
              <a:spLocks/>
            </p:cNvSpPr>
            <p:nvPr/>
          </p:nvSpPr>
          <p:spPr bwMode="auto">
            <a:xfrm>
              <a:off x="7025481" y="44354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167"/>
            <p:cNvSpPr>
              <a:spLocks/>
            </p:cNvSpPr>
            <p:nvPr/>
          </p:nvSpPr>
          <p:spPr bwMode="auto">
            <a:xfrm>
              <a:off x="7108031" y="453390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168"/>
            <p:cNvSpPr>
              <a:spLocks/>
            </p:cNvSpPr>
            <p:nvPr/>
          </p:nvSpPr>
          <p:spPr bwMode="auto">
            <a:xfrm>
              <a:off x="7108031" y="44497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169"/>
            <p:cNvSpPr>
              <a:spLocks/>
            </p:cNvSpPr>
            <p:nvPr/>
          </p:nvSpPr>
          <p:spPr bwMode="auto">
            <a:xfrm>
              <a:off x="7025481" y="4518026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170"/>
            <p:cNvSpPr>
              <a:spLocks/>
            </p:cNvSpPr>
            <p:nvPr/>
          </p:nvSpPr>
          <p:spPr bwMode="auto">
            <a:xfrm>
              <a:off x="7081043" y="43672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171"/>
            <p:cNvSpPr>
              <a:spLocks/>
            </p:cNvSpPr>
            <p:nvPr/>
          </p:nvSpPr>
          <p:spPr bwMode="auto">
            <a:xfrm>
              <a:off x="6371431" y="4932363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173"/>
            <p:cNvSpPr>
              <a:spLocks/>
            </p:cNvSpPr>
            <p:nvPr/>
          </p:nvSpPr>
          <p:spPr bwMode="auto">
            <a:xfrm>
              <a:off x="6341268" y="5003801"/>
              <a:ext cx="63500" cy="63500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174"/>
            <p:cNvSpPr>
              <a:spLocks/>
            </p:cNvSpPr>
            <p:nvPr/>
          </p:nvSpPr>
          <p:spPr bwMode="auto">
            <a:xfrm>
              <a:off x="6273006" y="491331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175"/>
            <p:cNvSpPr>
              <a:spLocks/>
            </p:cNvSpPr>
            <p:nvPr/>
          </p:nvSpPr>
          <p:spPr bwMode="auto">
            <a:xfrm>
              <a:off x="6255543" y="5010151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0 w 33"/>
                <a:gd name="T7" fmla="*/ 4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3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176"/>
            <p:cNvSpPr>
              <a:spLocks/>
            </p:cNvSpPr>
            <p:nvPr/>
          </p:nvSpPr>
          <p:spPr bwMode="auto">
            <a:xfrm>
              <a:off x="6428581" y="4997451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177"/>
            <p:cNvSpPr>
              <a:spLocks/>
            </p:cNvSpPr>
            <p:nvPr/>
          </p:nvSpPr>
          <p:spPr bwMode="auto">
            <a:xfrm>
              <a:off x="6196806" y="4945063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0" name="Freeform 178"/>
            <p:cNvSpPr>
              <a:spLocks/>
            </p:cNvSpPr>
            <p:nvPr/>
          </p:nvSpPr>
          <p:spPr bwMode="auto">
            <a:xfrm>
              <a:off x="6314281" y="506571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3" y="7"/>
                    <a:pt x="11" y="4"/>
                  </a:cubicBezTo>
                  <a:cubicBezTo>
                    <a:pt x="18" y="0"/>
                    <a:pt x="26" y="4"/>
                    <a:pt x="30" y="11"/>
                  </a:cubicBezTo>
                  <a:cubicBezTo>
                    <a:pt x="33" y="19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179"/>
            <p:cNvSpPr>
              <a:spLocks/>
            </p:cNvSpPr>
            <p:nvPr/>
          </p:nvSpPr>
          <p:spPr bwMode="auto">
            <a:xfrm>
              <a:off x="6341268" y="4837113"/>
              <a:ext cx="63500" cy="61913"/>
            </a:xfrm>
            <a:custGeom>
              <a:avLst/>
              <a:gdLst>
                <a:gd name="T0" fmla="*/ 23 w 33"/>
                <a:gd name="T1" fmla="*/ 29 h 33"/>
                <a:gd name="T2" fmla="*/ 23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3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29"/>
                  </a:moveTo>
                  <a:lnTo>
                    <a:pt x="23" y="29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3" y="29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180"/>
            <p:cNvSpPr>
              <a:spLocks/>
            </p:cNvSpPr>
            <p:nvPr/>
          </p:nvSpPr>
          <p:spPr bwMode="auto">
            <a:xfrm>
              <a:off x="6996906" y="4587876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181"/>
            <p:cNvSpPr>
              <a:spLocks/>
            </p:cNvSpPr>
            <p:nvPr/>
          </p:nvSpPr>
          <p:spPr bwMode="auto">
            <a:xfrm>
              <a:off x="7163593" y="44783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EBEF4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182"/>
            <p:cNvSpPr>
              <a:spLocks/>
            </p:cNvSpPr>
            <p:nvPr/>
          </p:nvSpPr>
          <p:spPr bwMode="auto">
            <a:xfrm>
              <a:off x="6430168" y="50657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183"/>
            <p:cNvSpPr>
              <a:spLocks/>
            </p:cNvSpPr>
            <p:nvPr/>
          </p:nvSpPr>
          <p:spPr bwMode="auto">
            <a:xfrm>
              <a:off x="6512718" y="4997451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184"/>
            <p:cNvSpPr>
              <a:spLocks/>
            </p:cNvSpPr>
            <p:nvPr/>
          </p:nvSpPr>
          <p:spPr bwMode="auto">
            <a:xfrm>
              <a:off x="6596856" y="5092701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185"/>
            <p:cNvSpPr>
              <a:spLocks/>
            </p:cNvSpPr>
            <p:nvPr/>
          </p:nvSpPr>
          <p:spPr bwMode="auto">
            <a:xfrm>
              <a:off x="6596856" y="5010151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186"/>
            <p:cNvSpPr>
              <a:spLocks/>
            </p:cNvSpPr>
            <p:nvPr/>
          </p:nvSpPr>
          <p:spPr bwMode="auto">
            <a:xfrm>
              <a:off x="6512718" y="50784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187"/>
            <p:cNvSpPr>
              <a:spLocks/>
            </p:cNvSpPr>
            <p:nvPr/>
          </p:nvSpPr>
          <p:spPr bwMode="auto">
            <a:xfrm>
              <a:off x="6500018" y="4889501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188"/>
            <p:cNvSpPr>
              <a:spLocks/>
            </p:cNvSpPr>
            <p:nvPr/>
          </p:nvSpPr>
          <p:spPr bwMode="auto">
            <a:xfrm>
              <a:off x="6415881" y="4865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" name="Freeform 189"/>
            <p:cNvSpPr>
              <a:spLocks/>
            </p:cNvSpPr>
            <p:nvPr/>
          </p:nvSpPr>
          <p:spPr bwMode="auto">
            <a:xfrm>
              <a:off x="6593681" y="4935538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190"/>
            <p:cNvSpPr>
              <a:spLocks/>
            </p:cNvSpPr>
            <p:nvPr/>
          </p:nvSpPr>
          <p:spPr bwMode="auto">
            <a:xfrm>
              <a:off x="6471443" y="4949826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83D18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Freeform 191"/>
            <p:cNvSpPr>
              <a:spLocks/>
            </p:cNvSpPr>
            <p:nvPr/>
          </p:nvSpPr>
          <p:spPr bwMode="auto">
            <a:xfrm>
              <a:off x="6881018" y="493395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192"/>
            <p:cNvSpPr>
              <a:spLocks/>
            </p:cNvSpPr>
            <p:nvPr/>
          </p:nvSpPr>
          <p:spPr bwMode="auto">
            <a:xfrm>
              <a:off x="6909593" y="5006976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193"/>
            <p:cNvSpPr>
              <a:spLocks/>
            </p:cNvSpPr>
            <p:nvPr/>
          </p:nvSpPr>
          <p:spPr bwMode="auto">
            <a:xfrm>
              <a:off x="6757193" y="486568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194"/>
            <p:cNvSpPr>
              <a:spLocks/>
            </p:cNvSpPr>
            <p:nvPr/>
          </p:nvSpPr>
          <p:spPr bwMode="auto">
            <a:xfrm>
              <a:off x="6996906" y="5013326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4" y="26"/>
                    <a:pt x="11" y="29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195"/>
            <p:cNvSpPr>
              <a:spLocks/>
            </p:cNvSpPr>
            <p:nvPr/>
          </p:nvSpPr>
          <p:spPr bwMode="auto">
            <a:xfrm>
              <a:off x="6823868" y="49990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6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197"/>
            <p:cNvSpPr>
              <a:spLocks/>
            </p:cNvSpPr>
            <p:nvPr/>
          </p:nvSpPr>
          <p:spPr bwMode="auto">
            <a:xfrm>
              <a:off x="6965156" y="4921251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Freeform 198"/>
            <p:cNvSpPr>
              <a:spLocks/>
            </p:cNvSpPr>
            <p:nvPr/>
          </p:nvSpPr>
          <p:spPr bwMode="auto">
            <a:xfrm>
              <a:off x="6882606" y="507523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199"/>
            <p:cNvSpPr>
              <a:spLocks/>
            </p:cNvSpPr>
            <p:nvPr/>
          </p:nvSpPr>
          <p:spPr bwMode="auto">
            <a:xfrm>
              <a:off x="6909593" y="4838701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29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6"/>
                    <a:pt x="11" y="30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1" name="Freeform 200"/>
            <p:cNvSpPr>
              <a:spLocks/>
            </p:cNvSpPr>
            <p:nvPr/>
          </p:nvSpPr>
          <p:spPr bwMode="auto">
            <a:xfrm>
              <a:off x="6830218" y="5067301"/>
              <a:ext cx="53975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2" name="Freeform 201"/>
            <p:cNvSpPr>
              <a:spLocks/>
            </p:cNvSpPr>
            <p:nvPr/>
          </p:nvSpPr>
          <p:spPr bwMode="auto">
            <a:xfrm>
              <a:off x="6747668" y="49990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202"/>
            <p:cNvSpPr>
              <a:spLocks/>
            </p:cNvSpPr>
            <p:nvPr/>
          </p:nvSpPr>
          <p:spPr bwMode="auto">
            <a:xfrm>
              <a:off x="6679406" y="50673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4" name="Freeform 203"/>
            <p:cNvSpPr>
              <a:spLocks/>
            </p:cNvSpPr>
            <p:nvPr/>
          </p:nvSpPr>
          <p:spPr bwMode="auto">
            <a:xfrm>
              <a:off x="6663531" y="4984751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5" name="Freeform 204"/>
            <p:cNvSpPr>
              <a:spLocks/>
            </p:cNvSpPr>
            <p:nvPr/>
          </p:nvSpPr>
          <p:spPr bwMode="auto">
            <a:xfrm>
              <a:off x="6747668" y="5080001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6" name="Freeform 206"/>
            <p:cNvSpPr>
              <a:spLocks/>
            </p:cNvSpPr>
            <p:nvPr/>
          </p:nvSpPr>
          <p:spPr bwMode="auto">
            <a:xfrm>
              <a:off x="6803231" y="5122863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7" name="Freeform 207"/>
            <p:cNvSpPr>
              <a:spLocks/>
            </p:cNvSpPr>
            <p:nvPr/>
          </p:nvSpPr>
          <p:spPr bwMode="auto">
            <a:xfrm>
              <a:off x="6842918" y="486886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8" name="Freeform 208"/>
            <p:cNvSpPr>
              <a:spLocks/>
            </p:cNvSpPr>
            <p:nvPr/>
          </p:nvSpPr>
          <p:spPr bwMode="auto">
            <a:xfrm>
              <a:off x="6679406" y="4916488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9" name="Freeform 209"/>
            <p:cNvSpPr>
              <a:spLocks/>
            </p:cNvSpPr>
            <p:nvPr/>
          </p:nvSpPr>
          <p:spPr bwMode="auto">
            <a:xfrm>
              <a:off x="6788943" y="4951413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6A99C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5849143" y="5199062"/>
            <a:ext cx="1714500" cy="1096963"/>
            <a:chOff x="5849143" y="5464175"/>
            <a:chExt cx="1714500" cy="1096963"/>
          </a:xfrm>
        </p:grpSpPr>
        <p:sp>
          <p:nvSpPr>
            <p:cNvPr id="471" name="Freeform 210"/>
            <p:cNvSpPr>
              <a:spLocks/>
            </p:cNvSpPr>
            <p:nvPr/>
          </p:nvSpPr>
          <p:spPr bwMode="auto">
            <a:xfrm>
              <a:off x="5849143" y="546417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Freeform 211"/>
            <p:cNvSpPr>
              <a:spLocks/>
            </p:cNvSpPr>
            <p:nvPr/>
          </p:nvSpPr>
          <p:spPr bwMode="auto">
            <a:xfrm>
              <a:off x="6134893" y="564356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3" name="Freeform 213"/>
            <p:cNvSpPr>
              <a:spLocks/>
            </p:cNvSpPr>
            <p:nvPr/>
          </p:nvSpPr>
          <p:spPr bwMode="auto">
            <a:xfrm>
              <a:off x="6190456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Freeform 214"/>
            <p:cNvSpPr>
              <a:spLocks/>
            </p:cNvSpPr>
            <p:nvPr/>
          </p:nvSpPr>
          <p:spPr bwMode="auto">
            <a:xfrm>
              <a:off x="6079331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5" name="Freeform 215"/>
            <p:cNvSpPr>
              <a:spLocks/>
            </p:cNvSpPr>
            <p:nvPr/>
          </p:nvSpPr>
          <p:spPr bwMode="auto">
            <a:xfrm>
              <a:off x="616188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6" name="Freeform 217"/>
            <p:cNvSpPr>
              <a:spLocks/>
            </p:cNvSpPr>
            <p:nvPr/>
          </p:nvSpPr>
          <p:spPr bwMode="auto">
            <a:xfrm>
              <a:off x="62174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7" name="Freeform 218"/>
            <p:cNvSpPr>
              <a:spLocks/>
            </p:cNvSpPr>
            <p:nvPr/>
          </p:nvSpPr>
          <p:spPr bwMode="auto">
            <a:xfrm>
              <a:off x="6079331" y="5810250"/>
              <a:ext cx="55563" cy="53975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D5C71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8" name="Freeform 219"/>
            <p:cNvSpPr>
              <a:spLocks/>
            </p:cNvSpPr>
            <p:nvPr/>
          </p:nvSpPr>
          <p:spPr bwMode="auto">
            <a:xfrm>
              <a:off x="6161881" y="55610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25B5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9" name="Freeform 220"/>
            <p:cNvSpPr>
              <a:spLocks/>
            </p:cNvSpPr>
            <p:nvPr/>
          </p:nvSpPr>
          <p:spPr bwMode="auto">
            <a:xfrm>
              <a:off x="6971506" y="564356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0" name="Freeform 221"/>
            <p:cNvSpPr>
              <a:spLocks/>
            </p:cNvSpPr>
            <p:nvPr/>
          </p:nvSpPr>
          <p:spPr bwMode="auto">
            <a:xfrm>
              <a:off x="6941343" y="57546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" name="Freeform 222"/>
            <p:cNvSpPr>
              <a:spLocks/>
            </p:cNvSpPr>
            <p:nvPr/>
          </p:nvSpPr>
          <p:spPr bwMode="auto">
            <a:xfrm>
              <a:off x="7025481" y="56848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2" name="Freeform 223"/>
            <p:cNvSpPr>
              <a:spLocks/>
            </p:cNvSpPr>
            <p:nvPr/>
          </p:nvSpPr>
          <p:spPr bwMode="auto">
            <a:xfrm>
              <a:off x="7108031" y="57832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3" name="Freeform 224"/>
            <p:cNvSpPr>
              <a:spLocks/>
            </p:cNvSpPr>
            <p:nvPr/>
          </p:nvSpPr>
          <p:spPr bwMode="auto">
            <a:xfrm>
              <a:off x="7108031" y="56991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4" name="Freeform 225"/>
            <p:cNvSpPr>
              <a:spLocks/>
            </p:cNvSpPr>
            <p:nvPr/>
          </p:nvSpPr>
          <p:spPr bwMode="auto">
            <a:xfrm>
              <a:off x="7025481" y="57689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5" name="Freeform 227"/>
            <p:cNvSpPr>
              <a:spLocks/>
            </p:cNvSpPr>
            <p:nvPr/>
          </p:nvSpPr>
          <p:spPr bwMode="auto">
            <a:xfrm>
              <a:off x="7081043" y="56165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2EA3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6" name="Freeform 229"/>
            <p:cNvSpPr>
              <a:spLocks/>
            </p:cNvSpPr>
            <p:nvPr/>
          </p:nvSpPr>
          <p:spPr bwMode="auto">
            <a:xfrm>
              <a:off x="6371431" y="618172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30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7" name="Freeform 230"/>
            <p:cNvSpPr>
              <a:spLocks/>
            </p:cNvSpPr>
            <p:nvPr/>
          </p:nvSpPr>
          <p:spPr bwMode="auto">
            <a:xfrm>
              <a:off x="6341268" y="6254750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8" name="Freeform 231"/>
            <p:cNvSpPr>
              <a:spLocks/>
            </p:cNvSpPr>
            <p:nvPr/>
          </p:nvSpPr>
          <p:spPr bwMode="auto">
            <a:xfrm>
              <a:off x="6273006" y="616267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9" name="Freeform 233"/>
            <p:cNvSpPr>
              <a:spLocks/>
            </p:cNvSpPr>
            <p:nvPr/>
          </p:nvSpPr>
          <p:spPr bwMode="auto">
            <a:xfrm>
              <a:off x="6255543" y="6261100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Freeform 234"/>
            <p:cNvSpPr>
              <a:spLocks/>
            </p:cNvSpPr>
            <p:nvPr/>
          </p:nvSpPr>
          <p:spPr bwMode="auto">
            <a:xfrm>
              <a:off x="6428581" y="6246813"/>
              <a:ext cx="63500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" name="Freeform 235"/>
            <p:cNvSpPr>
              <a:spLocks/>
            </p:cNvSpPr>
            <p:nvPr/>
          </p:nvSpPr>
          <p:spPr bwMode="auto">
            <a:xfrm>
              <a:off x="6196806" y="6197600"/>
              <a:ext cx="61913" cy="60325"/>
            </a:xfrm>
            <a:custGeom>
              <a:avLst/>
              <a:gdLst>
                <a:gd name="T0" fmla="*/ 22 w 33"/>
                <a:gd name="T1" fmla="*/ 29 h 32"/>
                <a:gd name="T2" fmla="*/ 22 w 33"/>
                <a:gd name="T3" fmla="*/ 29 h 32"/>
                <a:gd name="T4" fmla="*/ 3 w 33"/>
                <a:gd name="T5" fmla="*/ 22 h 32"/>
                <a:gd name="T6" fmla="*/ 11 w 33"/>
                <a:gd name="T7" fmla="*/ 3 h 32"/>
                <a:gd name="T8" fmla="*/ 30 w 33"/>
                <a:gd name="T9" fmla="*/ 10 h 32"/>
                <a:gd name="T10" fmla="*/ 22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2" y="29"/>
                  </a:moveTo>
                  <a:lnTo>
                    <a:pt x="22" y="29"/>
                  </a:lnTo>
                  <a:cubicBezTo>
                    <a:pt x="15" y="32"/>
                    <a:pt x="7" y="29"/>
                    <a:pt x="3" y="22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8" y="0"/>
                    <a:pt x="27" y="3"/>
                    <a:pt x="30" y="10"/>
                  </a:cubicBezTo>
                  <a:cubicBezTo>
                    <a:pt x="33" y="18"/>
                    <a:pt x="30" y="26"/>
                    <a:pt x="22" y="29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2" name="Freeform 236"/>
            <p:cNvSpPr>
              <a:spLocks/>
            </p:cNvSpPr>
            <p:nvPr/>
          </p:nvSpPr>
          <p:spPr bwMode="auto">
            <a:xfrm>
              <a:off x="6314281" y="63166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6" y="3"/>
                    <a:pt x="30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3" name="Freeform 237"/>
            <p:cNvSpPr>
              <a:spLocks/>
            </p:cNvSpPr>
            <p:nvPr/>
          </p:nvSpPr>
          <p:spPr bwMode="auto">
            <a:xfrm>
              <a:off x="6341268" y="6086475"/>
              <a:ext cx="63500" cy="61913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323F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Freeform 238"/>
            <p:cNvSpPr>
              <a:spLocks/>
            </p:cNvSpPr>
            <p:nvPr/>
          </p:nvSpPr>
          <p:spPr bwMode="auto">
            <a:xfrm>
              <a:off x="6996906" y="5838825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239"/>
            <p:cNvSpPr>
              <a:spLocks/>
            </p:cNvSpPr>
            <p:nvPr/>
          </p:nvSpPr>
          <p:spPr bwMode="auto">
            <a:xfrm>
              <a:off x="7163593" y="57277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348C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240"/>
            <p:cNvSpPr>
              <a:spLocks/>
            </p:cNvSpPr>
            <p:nvPr/>
          </p:nvSpPr>
          <p:spPr bwMode="auto">
            <a:xfrm>
              <a:off x="6430168" y="63150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241"/>
            <p:cNvSpPr>
              <a:spLocks/>
            </p:cNvSpPr>
            <p:nvPr/>
          </p:nvSpPr>
          <p:spPr bwMode="auto">
            <a:xfrm>
              <a:off x="6512718" y="62468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243"/>
            <p:cNvSpPr>
              <a:spLocks/>
            </p:cNvSpPr>
            <p:nvPr/>
          </p:nvSpPr>
          <p:spPr bwMode="auto">
            <a:xfrm>
              <a:off x="6595268" y="63436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244"/>
            <p:cNvSpPr>
              <a:spLocks/>
            </p:cNvSpPr>
            <p:nvPr/>
          </p:nvSpPr>
          <p:spPr bwMode="auto">
            <a:xfrm>
              <a:off x="6595268" y="62595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Freeform 245"/>
            <p:cNvSpPr>
              <a:spLocks/>
            </p:cNvSpPr>
            <p:nvPr/>
          </p:nvSpPr>
          <p:spPr bwMode="auto">
            <a:xfrm>
              <a:off x="6512718" y="63309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Freeform 246"/>
            <p:cNvSpPr>
              <a:spLocks/>
            </p:cNvSpPr>
            <p:nvPr/>
          </p:nvSpPr>
          <p:spPr bwMode="auto">
            <a:xfrm>
              <a:off x="6500018" y="61388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2" name="Freeform 247"/>
            <p:cNvSpPr>
              <a:spLocks/>
            </p:cNvSpPr>
            <p:nvPr/>
          </p:nvSpPr>
          <p:spPr bwMode="auto">
            <a:xfrm>
              <a:off x="6415881" y="611663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Freeform 248"/>
            <p:cNvSpPr>
              <a:spLocks/>
            </p:cNvSpPr>
            <p:nvPr/>
          </p:nvSpPr>
          <p:spPr bwMode="auto">
            <a:xfrm>
              <a:off x="6593681" y="6184900"/>
              <a:ext cx="53975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4" name="Freeform 249"/>
            <p:cNvSpPr>
              <a:spLocks/>
            </p:cNvSpPr>
            <p:nvPr/>
          </p:nvSpPr>
          <p:spPr bwMode="auto">
            <a:xfrm>
              <a:off x="6471443" y="619918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6432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Freeform 250"/>
            <p:cNvSpPr>
              <a:spLocks/>
            </p:cNvSpPr>
            <p:nvPr/>
          </p:nvSpPr>
          <p:spPr bwMode="auto">
            <a:xfrm>
              <a:off x="6881018" y="61833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4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Freeform 251"/>
            <p:cNvSpPr>
              <a:spLocks/>
            </p:cNvSpPr>
            <p:nvPr/>
          </p:nvSpPr>
          <p:spPr bwMode="auto">
            <a:xfrm>
              <a:off x="6909593" y="6256338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Freeform 252"/>
            <p:cNvSpPr>
              <a:spLocks/>
            </p:cNvSpPr>
            <p:nvPr/>
          </p:nvSpPr>
          <p:spPr bwMode="auto">
            <a:xfrm>
              <a:off x="6757193" y="611663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Freeform 253"/>
            <p:cNvSpPr>
              <a:spLocks/>
            </p:cNvSpPr>
            <p:nvPr/>
          </p:nvSpPr>
          <p:spPr bwMode="auto">
            <a:xfrm>
              <a:off x="6996906" y="6264275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9" name="Freeform 254"/>
            <p:cNvSpPr>
              <a:spLocks/>
            </p:cNvSpPr>
            <p:nvPr/>
          </p:nvSpPr>
          <p:spPr bwMode="auto">
            <a:xfrm>
              <a:off x="6823868" y="624840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3"/>
                  </a:cubicBezTo>
                  <a:cubicBezTo>
                    <a:pt x="33" y="15"/>
                    <a:pt x="29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Freeform 255"/>
            <p:cNvSpPr>
              <a:spLocks/>
            </p:cNvSpPr>
            <p:nvPr/>
          </p:nvSpPr>
          <p:spPr bwMode="auto">
            <a:xfrm>
              <a:off x="6965156" y="6170613"/>
              <a:ext cx="63500" cy="61913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Freeform 257"/>
            <p:cNvSpPr>
              <a:spLocks/>
            </p:cNvSpPr>
            <p:nvPr/>
          </p:nvSpPr>
          <p:spPr bwMode="auto">
            <a:xfrm>
              <a:off x="6882606" y="6326188"/>
              <a:ext cx="63500" cy="63500"/>
            </a:xfrm>
            <a:custGeom>
              <a:avLst/>
              <a:gdLst>
                <a:gd name="T0" fmla="*/ 11 w 33"/>
                <a:gd name="T1" fmla="*/ 29 h 33"/>
                <a:gd name="T2" fmla="*/ 11 w 33"/>
                <a:gd name="T3" fmla="*/ 29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0 h 33"/>
                <a:gd name="T10" fmla="*/ 11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29"/>
                  </a:moveTo>
                  <a:lnTo>
                    <a:pt x="11" y="29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Freeform 258"/>
            <p:cNvSpPr>
              <a:spLocks/>
            </p:cNvSpPr>
            <p:nvPr/>
          </p:nvSpPr>
          <p:spPr bwMode="auto">
            <a:xfrm>
              <a:off x="6909593" y="60880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Freeform 259"/>
            <p:cNvSpPr>
              <a:spLocks/>
            </p:cNvSpPr>
            <p:nvPr/>
          </p:nvSpPr>
          <p:spPr bwMode="auto">
            <a:xfrm>
              <a:off x="6830218" y="6318250"/>
              <a:ext cx="53975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Freeform 260"/>
            <p:cNvSpPr>
              <a:spLocks/>
            </p:cNvSpPr>
            <p:nvPr/>
          </p:nvSpPr>
          <p:spPr bwMode="auto">
            <a:xfrm>
              <a:off x="6747668" y="624840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Freeform 262"/>
            <p:cNvSpPr>
              <a:spLocks/>
            </p:cNvSpPr>
            <p:nvPr/>
          </p:nvSpPr>
          <p:spPr bwMode="auto">
            <a:xfrm>
              <a:off x="6679406" y="6318250"/>
              <a:ext cx="55563" cy="53975"/>
            </a:xfrm>
            <a:custGeom>
              <a:avLst/>
              <a:gdLst>
                <a:gd name="T0" fmla="*/ 0 w 29"/>
                <a:gd name="T1" fmla="*/ 14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0 w 29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Freeform 263"/>
            <p:cNvSpPr>
              <a:spLocks/>
            </p:cNvSpPr>
            <p:nvPr/>
          </p:nvSpPr>
          <p:spPr bwMode="auto">
            <a:xfrm>
              <a:off x="6663531" y="62357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Freeform 264"/>
            <p:cNvSpPr>
              <a:spLocks/>
            </p:cNvSpPr>
            <p:nvPr/>
          </p:nvSpPr>
          <p:spPr bwMode="auto">
            <a:xfrm>
              <a:off x="6747668" y="633253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Freeform 265"/>
            <p:cNvSpPr>
              <a:spLocks/>
            </p:cNvSpPr>
            <p:nvPr/>
          </p:nvSpPr>
          <p:spPr bwMode="auto">
            <a:xfrm>
              <a:off x="6803231" y="6373813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" name="Freeform 266"/>
            <p:cNvSpPr>
              <a:spLocks/>
            </p:cNvSpPr>
            <p:nvPr/>
          </p:nvSpPr>
          <p:spPr bwMode="auto">
            <a:xfrm>
              <a:off x="6842918" y="6118225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BE1E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Freeform 267"/>
            <p:cNvSpPr>
              <a:spLocks/>
            </p:cNvSpPr>
            <p:nvPr/>
          </p:nvSpPr>
          <p:spPr bwMode="auto">
            <a:xfrm>
              <a:off x="6679406" y="61658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Freeform 268"/>
            <p:cNvSpPr>
              <a:spLocks/>
            </p:cNvSpPr>
            <p:nvPr/>
          </p:nvSpPr>
          <p:spPr bwMode="auto">
            <a:xfrm>
              <a:off x="6787356" y="62007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B80F8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2" name="TextBox 521"/>
          <p:cNvSpPr txBox="1"/>
          <p:nvPr/>
        </p:nvSpPr>
        <p:spPr>
          <a:xfrm rot="5400000">
            <a:off x="6647022" y="618461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912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>
            <a:spLocks/>
          </p:cNvSpPr>
          <p:nvPr/>
        </p:nvSpPr>
        <p:spPr bwMode="auto">
          <a:xfrm>
            <a:off x="5259386" y="4564064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2789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2789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2789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2789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2789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3426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3426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28" name="Freeform 19"/>
          <p:cNvSpPr>
            <a:spLocks/>
          </p:cNvSpPr>
          <p:nvPr/>
        </p:nvSpPr>
        <p:spPr bwMode="auto">
          <a:xfrm>
            <a:off x="3729038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19"/>
          <p:cNvSpPr>
            <a:spLocks/>
          </p:cNvSpPr>
          <p:nvPr/>
        </p:nvSpPr>
        <p:spPr bwMode="auto">
          <a:xfrm>
            <a:off x="2825751" y="3197226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2" name="TextBox 231"/>
          <p:cNvSpPr txBox="1"/>
          <p:nvPr/>
        </p:nvSpPr>
        <p:spPr>
          <a:xfrm>
            <a:off x="6767513" y="2779396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2087563" y="584993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2165508" y="584993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2447211" y="585628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525156" y="585628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3192463" y="5854701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270408" y="5854701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3543937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621882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3898901" y="586105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976846" y="586105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4251325" y="5859464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329270" y="5859464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5002213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080158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5356225" y="586422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5434170" y="586422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250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9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0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1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2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3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4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65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4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5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6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7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8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9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1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2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3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4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5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6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7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8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9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00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01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304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56" name="Straight Connector 355"/>
          <p:cNvCxnSpPr>
            <a:stCxn id="73" idx="0"/>
            <a:endCxn id="332" idx="3"/>
          </p:cNvCxnSpPr>
          <p:nvPr/>
        </p:nvCxnSpPr>
        <p:spPr>
          <a:xfrm>
            <a:off x="3884611" y="2022634"/>
            <a:ext cx="3821114" cy="207328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stCxn id="230" idx="0"/>
            <a:endCxn id="313" idx="3"/>
          </p:cNvCxnSpPr>
          <p:nvPr/>
        </p:nvCxnSpPr>
        <p:spPr>
          <a:xfrm>
            <a:off x="2978151" y="3275171"/>
            <a:ext cx="5072061" cy="31592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30" grpId="0" animBg="1"/>
      <p:bldP spid="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676400" y="1692585"/>
            <a:ext cx="5943600" cy="370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Number of user queries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Curves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0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>
            <a:spLocks/>
          </p:cNvSpPr>
          <p:nvPr/>
        </p:nvSpPr>
        <p:spPr bwMode="auto">
          <a:xfrm>
            <a:off x="5259386" y="4564064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2789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2789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2789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2789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2789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3426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3426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752600" y="4291956"/>
            <a:ext cx="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5.6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857498" y="4264173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4.2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176048" y="3060205"/>
            <a:ext cx="6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3.5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752600" y="410368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2895600" y="4083052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4191000" y="288448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reeform 19"/>
          <p:cNvSpPr>
            <a:spLocks/>
          </p:cNvSpPr>
          <p:nvPr/>
        </p:nvSpPr>
        <p:spPr bwMode="auto">
          <a:xfrm>
            <a:off x="3729038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19"/>
          <p:cNvSpPr>
            <a:spLocks/>
          </p:cNvSpPr>
          <p:nvPr/>
        </p:nvSpPr>
        <p:spPr bwMode="auto">
          <a:xfrm>
            <a:off x="2825751" y="3197226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2" name="TextBox 231"/>
          <p:cNvSpPr txBox="1"/>
          <p:nvPr/>
        </p:nvSpPr>
        <p:spPr>
          <a:xfrm>
            <a:off x="6767513" y="2779396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sp>
        <p:nvSpPr>
          <p:cNvPr id="234" name="Oval 233"/>
          <p:cNvSpPr/>
          <p:nvPr/>
        </p:nvSpPr>
        <p:spPr>
          <a:xfrm>
            <a:off x="4204096" y="2888459"/>
            <a:ext cx="812008" cy="77946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TextBox 234"/>
          <p:cNvSpPr txBox="1"/>
          <p:nvPr/>
        </p:nvSpPr>
        <p:spPr>
          <a:xfrm>
            <a:off x="4722646" y="2194511"/>
            <a:ext cx="1685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B050"/>
                </a:solidFill>
              </a:rPr>
              <a:t>Best EE</a:t>
            </a:r>
            <a:endParaRPr lang="en-GB" sz="2600" dirty="0">
              <a:solidFill>
                <a:srgbClr val="00B050"/>
              </a:solidFill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3908424" y="4119564"/>
            <a:ext cx="1611311" cy="691197"/>
          </a:xfrm>
          <a:prstGeom prst="roundRect">
            <a:avLst/>
          </a:prstGeom>
          <a:noFill/>
          <a:ln>
            <a:solidFill>
              <a:srgbClr val="FA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TextBox 236"/>
          <p:cNvSpPr txBox="1"/>
          <p:nvPr/>
        </p:nvSpPr>
        <p:spPr>
          <a:xfrm>
            <a:off x="5638798" y="4701989"/>
            <a:ext cx="2819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A8282"/>
                </a:solidFill>
              </a:rPr>
              <a:t>Next nodes to add to the active set</a:t>
            </a:r>
            <a:endParaRPr lang="en-GB" sz="2600" dirty="0">
              <a:solidFill>
                <a:srgbClr val="FA8282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11160" y="3200400"/>
            <a:ext cx="1685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FC000"/>
                </a:solidFill>
              </a:rPr>
              <a:t>Current</a:t>
            </a:r>
          </a:p>
          <a:p>
            <a:pPr algn="ctr"/>
            <a:r>
              <a:rPr lang="en-GB" sz="2600" dirty="0" smtClean="0">
                <a:solidFill>
                  <a:srgbClr val="FFC000"/>
                </a:solidFill>
              </a:rPr>
              <a:t>Active Set</a:t>
            </a:r>
            <a:endParaRPr lang="en-GB" sz="2600" dirty="0">
              <a:solidFill>
                <a:srgbClr val="FFC000"/>
              </a:solidFill>
            </a:endParaRPr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2087563" y="584993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2165508" y="584993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2447211" y="585628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525156" y="585628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3192463" y="5854701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270408" y="5854701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3543937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621882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3898901" y="586105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976846" y="586105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4251325" y="5859464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329270" y="5859464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5002213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080158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5356225" y="586422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5434170" y="586422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197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198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199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00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01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2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11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12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3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4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5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6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7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8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9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0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1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2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3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4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5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6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7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8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270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9187" y="1094263"/>
            <a:ext cx="3271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Remaining </a:t>
            </a:r>
            <a:r>
              <a:rPr lang="en-GB" sz="2600" dirty="0" err="1" smtClean="0">
                <a:solidFill>
                  <a:srgbClr val="FFC000"/>
                </a:solidFill>
              </a:rPr>
              <a:t>Subqueries</a:t>
            </a:r>
            <a:r>
              <a:rPr lang="en-GB" sz="2600" dirty="0" smtClean="0">
                <a:solidFill>
                  <a:srgbClr val="FFC000"/>
                </a:solidFill>
              </a:rPr>
              <a:t>: 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3445626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7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3465018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4</a:t>
            </a:r>
            <a:endParaRPr lang="en-GB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  <p:bldP spid="218" grpId="0"/>
      <p:bldP spid="224" grpId="0" animBg="1"/>
      <p:bldP spid="225" grpId="0" animBg="1"/>
      <p:bldP spid="226" grpId="0" animBg="1"/>
      <p:bldP spid="234" grpId="0" animBg="1"/>
      <p:bldP spid="235" grpId="0"/>
      <p:bldP spid="236" grpId="0" animBg="1"/>
      <p:bldP spid="237" grpId="0"/>
      <p:bldP spid="238" grpId="0"/>
      <p:bldP spid="322" grpId="0"/>
      <p:bldP spid="3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>
            <a:spLocks/>
          </p:cNvSpPr>
          <p:nvPr/>
        </p:nvSpPr>
        <p:spPr bwMode="auto">
          <a:xfrm>
            <a:off x="5259386" y="4564064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2789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2789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2789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2789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2789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2789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3426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3426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3426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7226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>
            <a:off x="2825749" y="3197226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6589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6589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6589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5951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5951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5951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5951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24" name="Oval 223"/>
          <p:cNvSpPr/>
          <p:nvPr/>
        </p:nvSpPr>
        <p:spPr>
          <a:xfrm>
            <a:off x="1752600" y="410368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2895600" y="4083052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4191000" y="288448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reeform 19"/>
          <p:cNvSpPr>
            <a:spLocks/>
          </p:cNvSpPr>
          <p:nvPr/>
        </p:nvSpPr>
        <p:spPr bwMode="auto">
          <a:xfrm>
            <a:off x="3731419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19"/>
          <p:cNvSpPr>
            <a:spLocks/>
          </p:cNvSpPr>
          <p:nvPr/>
        </p:nvSpPr>
        <p:spPr bwMode="auto">
          <a:xfrm>
            <a:off x="2825751" y="3197226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TextBox 234"/>
          <p:cNvSpPr txBox="1"/>
          <p:nvPr/>
        </p:nvSpPr>
        <p:spPr>
          <a:xfrm>
            <a:off x="5634037" y="4502181"/>
            <a:ext cx="1685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B050"/>
                </a:solidFill>
              </a:rPr>
              <a:t>Best EE</a:t>
            </a:r>
            <a:endParaRPr lang="en-GB" sz="2600" dirty="0">
              <a:solidFill>
                <a:srgbClr val="00B050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581400" y="4083052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4724400" y="4062416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Oval 233"/>
          <p:cNvSpPr/>
          <p:nvPr/>
        </p:nvSpPr>
        <p:spPr>
          <a:xfrm>
            <a:off x="4724400" y="4052888"/>
            <a:ext cx="812008" cy="77946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TextBox 339"/>
          <p:cNvSpPr txBox="1"/>
          <p:nvPr/>
        </p:nvSpPr>
        <p:spPr>
          <a:xfrm>
            <a:off x="6767513" y="2779396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cxnSp>
        <p:nvCxnSpPr>
          <p:cNvPr id="341" name="Straight Connector 340"/>
          <p:cNvCxnSpPr/>
          <p:nvPr/>
        </p:nvCxnSpPr>
        <p:spPr>
          <a:xfrm flipH="1">
            <a:off x="2087563" y="584993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165508" y="584993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H="1">
            <a:off x="2447211" y="5856289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525156" y="5856289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flipH="1">
            <a:off x="3192463" y="5854701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3270408" y="5854701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flipH="1">
            <a:off x="3543937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3621882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>
            <a:off x="3898901" y="586105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3976846" y="586105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flipH="1">
            <a:off x="4251325" y="5859464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4329270" y="5859464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H="1">
            <a:off x="5002213" y="585232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5080158" y="585232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H="1">
            <a:off x="5356225" y="586422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5434170" y="586422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223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2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3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4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5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6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47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48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7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8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9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0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1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2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3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4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5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6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7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8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9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0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1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2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3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4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286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3733800" y="4268833"/>
            <a:ext cx="10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679682" y="4235452"/>
            <a:ext cx="6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2.1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752600" y="4291956"/>
            <a:ext cx="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5.6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176048" y="3060205"/>
            <a:ext cx="6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3.5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857498" y="4264173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4.2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19187" y="1094263"/>
            <a:ext cx="3271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Remaining </a:t>
            </a:r>
            <a:r>
              <a:rPr lang="en-GB" sz="2600" dirty="0" err="1" smtClean="0">
                <a:solidFill>
                  <a:srgbClr val="FFC000"/>
                </a:solidFill>
              </a:rPr>
              <a:t>Subqueries</a:t>
            </a:r>
            <a:r>
              <a:rPr lang="en-GB" sz="2600" dirty="0" smtClean="0">
                <a:solidFill>
                  <a:srgbClr val="FFC000"/>
                </a:solidFill>
              </a:rPr>
              <a:t>: 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445626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2</a:t>
            </a:r>
            <a:endParaRPr lang="en-GB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00" name="Straight Connector 399"/>
          <p:cNvCxnSpPr/>
          <p:nvPr/>
        </p:nvCxnSpPr>
        <p:spPr>
          <a:xfrm flipH="1">
            <a:off x="2087563" y="585250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2165508" y="585250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2447211" y="585885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2525156" y="585885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H="1">
            <a:off x="3192463" y="5857267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270408" y="5857267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3543937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3621882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3898901" y="586361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3976846" y="586361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>
            <a:off x="4251325" y="586203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329270" y="586203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flipH="1">
            <a:off x="5002213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>
            <a:off x="5080158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5356225" y="586679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434170" y="586679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"/>
          <p:cNvSpPr>
            <a:spLocks/>
          </p:cNvSpPr>
          <p:nvPr/>
        </p:nvSpPr>
        <p:spPr bwMode="auto">
          <a:xfrm>
            <a:off x="5259386" y="4566630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5355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5355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5355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5355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5355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5992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5992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24" name="Oval 223"/>
          <p:cNvSpPr/>
          <p:nvPr/>
        </p:nvSpPr>
        <p:spPr>
          <a:xfrm>
            <a:off x="1752600" y="41062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2895600" y="408561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4191000" y="28870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3733800" y="4268833"/>
            <a:ext cx="10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679682" y="4235452"/>
            <a:ext cx="6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2.1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581400" y="408561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4724400" y="4064982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4709317" y="5513777"/>
            <a:ext cx="561976" cy="52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/>
          <p:cNvSpPr/>
          <p:nvPr/>
        </p:nvSpPr>
        <p:spPr>
          <a:xfrm>
            <a:off x="5324473" y="5524300"/>
            <a:ext cx="561976" cy="52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TextBox 292"/>
          <p:cNvSpPr txBox="1"/>
          <p:nvPr/>
        </p:nvSpPr>
        <p:spPr>
          <a:xfrm>
            <a:off x="5791200" y="5924951"/>
            <a:ext cx="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4293222" y="592296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1.1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6767513" y="2781962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sp>
        <p:nvSpPr>
          <p:cNvPr id="416" name="Freeform 24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25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19"/>
          <p:cNvSpPr>
            <a:spLocks/>
          </p:cNvSpPr>
          <p:nvPr/>
        </p:nvSpPr>
        <p:spPr bwMode="auto">
          <a:xfrm>
            <a:off x="2825751" y="3199792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5" name="TextBox 684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7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8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9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0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1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2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63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2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3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4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5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6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7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8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9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0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1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5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48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2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3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4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5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357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0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19"/>
          <p:cNvSpPr>
            <a:spLocks/>
          </p:cNvSpPr>
          <p:nvPr/>
        </p:nvSpPr>
        <p:spPr bwMode="auto">
          <a:xfrm>
            <a:off x="3731419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3" name="TextBox 432"/>
          <p:cNvSpPr txBox="1"/>
          <p:nvPr/>
        </p:nvSpPr>
        <p:spPr>
          <a:xfrm>
            <a:off x="1752600" y="4291956"/>
            <a:ext cx="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5.6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4176048" y="3060205"/>
            <a:ext cx="6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3.5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2857498" y="4264173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4.2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219187" y="1094263"/>
            <a:ext cx="3271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Remaining </a:t>
            </a:r>
            <a:r>
              <a:rPr lang="en-GB" sz="2600" dirty="0" err="1" smtClean="0">
                <a:solidFill>
                  <a:srgbClr val="FFC000"/>
                </a:solidFill>
              </a:rPr>
              <a:t>Subqueries</a:t>
            </a:r>
            <a:r>
              <a:rPr lang="en-GB" sz="2600" dirty="0" smtClean="0">
                <a:solidFill>
                  <a:srgbClr val="FFC000"/>
                </a:solidFill>
              </a:rPr>
              <a:t>: 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3445626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0</a:t>
            </a:r>
            <a:endParaRPr lang="en-GB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00" name="Straight Connector 399"/>
          <p:cNvCxnSpPr/>
          <p:nvPr/>
        </p:nvCxnSpPr>
        <p:spPr>
          <a:xfrm flipH="1">
            <a:off x="2087563" y="585250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2165508" y="585250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2447211" y="585885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2525156" y="585885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H="1">
            <a:off x="3192463" y="5857267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270408" y="5857267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3543937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3621882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3898901" y="586361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3976846" y="586361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>
            <a:off x="4251325" y="586203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329270" y="586203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flipH="1">
            <a:off x="5002213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>
            <a:off x="5080158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5356225" y="586679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434170" y="586679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"/>
          <p:cNvSpPr>
            <a:spLocks/>
          </p:cNvSpPr>
          <p:nvPr/>
        </p:nvSpPr>
        <p:spPr bwMode="auto">
          <a:xfrm>
            <a:off x="5259386" y="4566630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5355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5355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5355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5355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5355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5992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5992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24" name="Oval 223"/>
          <p:cNvSpPr/>
          <p:nvPr/>
        </p:nvSpPr>
        <p:spPr>
          <a:xfrm>
            <a:off x="1752600" y="41062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2895600" y="408561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4191000" y="28870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3733800" y="4268833"/>
            <a:ext cx="10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679682" y="4235452"/>
            <a:ext cx="6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2.1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581400" y="408561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4724400" y="4064982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4709317" y="5513777"/>
            <a:ext cx="561976" cy="52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/>
          <p:cNvSpPr/>
          <p:nvPr/>
        </p:nvSpPr>
        <p:spPr>
          <a:xfrm>
            <a:off x="5324473" y="5524300"/>
            <a:ext cx="561976" cy="52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Freeform 19"/>
          <p:cNvSpPr>
            <a:spLocks/>
          </p:cNvSpPr>
          <p:nvPr/>
        </p:nvSpPr>
        <p:spPr bwMode="auto">
          <a:xfrm>
            <a:off x="501015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TextBox 291"/>
          <p:cNvSpPr txBox="1"/>
          <p:nvPr/>
        </p:nvSpPr>
        <p:spPr>
          <a:xfrm>
            <a:off x="6769100" y="4618037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3 Queries</a:t>
            </a:r>
            <a:endParaRPr lang="en-GB" sz="2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5791200" y="5924951"/>
            <a:ext cx="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4293222" y="592296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1.1</a:t>
            </a:r>
            <a:endParaRPr lang="en-GB" sz="2400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59600" y="5075237"/>
            <a:ext cx="1714500" cy="1096963"/>
            <a:chOff x="6959600" y="5249254"/>
            <a:chExt cx="1714500" cy="1096963"/>
          </a:xfrm>
        </p:grpSpPr>
        <p:sp>
          <p:nvSpPr>
            <p:cNvPr id="347" name="Freeform 100"/>
            <p:cNvSpPr>
              <a:spLocks/>
            </p:cNvSpPr>
            <p:nvPr/>
          </p:nvSpPr>
          <p:spPr bwMode="auto">
            <a:xfrm>
              <a:off x="7899400" y="5985854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21"/>
            <p:cNvSpPr>
              <a:spLocks/>
            </p:cNvSpPr>
            <p:nvPr/>
          </p:nvSpPr>
          <p:spPr bwMode="auto">
            <a:xfrm>
              <a:off x="6959600" y="5249254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50"/>
            <p:cNvSpPr>
              <a:spLocks/>
            </p:cNvSpPr>
            <p:nvPr/>
          </p:nvSpPr>
          <p:spPr bwMode="auto">
            <a:xfrm>
              <a:off x="7245350" y="542864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51"/>
            <p:cNvSpPr>
              <a:spLocks/>
            </p:cNvSpPr>
            <p:nvPr/>
          </p:nvSpPr>
          <p:spPr bwMode="auto">
            <a:xfrm>
              <a:off x="7300913" y="54842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52"/>
            <p:cNvSpPr>
              <a:spLocks/>
            </p:cNvSpPr>
            <p:nvPr/>
          </p:nvSpPr>
          <p:spPr bwMode="auto">
            <a:xfrm>
              <a:off x="7189788" y="551277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53"/>
            <p:cNvSpPr>
              <a:spLocks/>
            </p:cNvSpPr>
            <p:nvPr/>
          </p:nvSpPr>
          <p:spPr bwMode="auto">
            <a:xfrm>
              <a:off x="7272338" y="556834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54"/>
            <p:cNvSpPr>
              <a:spLocks/>
            </p:cNvSpPr>
            <p:nvPr/>
          </p:nvSpPr>
          <p:spPr bwMode="auto">
            <a:xfrm>
              <a:off x="7327900" y="540165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55"/>
            <p:cNvSpPr>
              <a:spLocks/>
            </p:cNvSpPr>
            <p:nvPr/>
          </p:nvSpPr>
          <p:spPr bwMode="auto">
            <a:xfrm>
              <a:off x="7189788" y="559532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56"/>
            <p:cNvSpPr>
              <a:spLocks/>
            </p:cNvSpPr>
            <p:nvPr/>
          </p:nvSpPr>
          <p:spPr bwMode="auto">
            <a:xfrm>
              <a:off x="7272338" y="5347679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57"/>
            <p:cNvSpPr>
              <a:spLocks/>
            </p:cNvSpPr>
            <p:nvPr/>
          </p:nvSpPr>
          <p:spPr bwMode="auto">
            <a:xfrm>
              <a:off x="8081963" y="5428642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58"/>
            <p:cNvSpPr>
              <a:spLocks/>
            </p:cNvSpPr>
            <p:nvPr/>
          </p:nvSpPr>
          <p:spPr bwMode="auto">
            <a:xfrm>
              <a:off x="8051800" y="553976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" name="Freeform 59"/>
            <p:cNvSpPr>
              <a:spLocks/>
            </p:cNvSpPr>
            <p:nvPr/>
          </p:nvSpPr>
          <p:spPr bwMode="auto">
            <a:xfrm>
              <a:off x="8135938" y="54715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60"/>
            <p:cNvSpPr>
              <a:spLocks/>
            </p:cNvSpPr>
            <p:nvPr/>
          </p:nvSpPr>
          <p:spPr bwMode="auto">
            <a:xfrm>
              <a:off x="8218488" y="556834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61"/>
            <p:cNvSpPr>
              <a:spLocks/>
            </p:cNvSpPr>
            <p:nvPr/>
          </p:nvSpPr>
          <p:spPr bwMode="auto">
            <a:xfrm>
              <a:off x="8218488" y="54842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62"/>
            <p:cNvSpPr>
              <a:spLocks/>
            </p:cNvSpPr>
            <p:nvPr/>
          </p:nvSpPr>
          <p:spPr bwMode="auto">
            <a:xfrm>
              <a:off x="8135938" y="5555642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63"/>
            <p:cNvSpPr>
              <a:spLocks/>
            </p:cNvSpPr>
            <p:nvPr/>
          </p:nvSpPr>
          <p:spPr bwMode="auto">
            <a:xfrm>
              <a:off x="8191500" y="540165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64"/>
            <p:cNvSpPr>
              <a:spLocks/>
            </p:cNvSpPr>
            <p:nvPr/>
          </p:nvSpPr>
          <p:spPr bwMode="auto">
            <a:xfrm>
              <a:off x="7481888" y="5966804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65"/>
            <p:cNvSpPr>
              <a:spLocks/>
            </p:cNvSpPr>
            <p:nvPr/>
          </p:nvSpPr>
          <p:spPr bwMode="auto">
            <a:xfrm>
              <a:off x="7451725" y="603982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66"/>
            <p:cNvSpPr>
              <a:spLocks/>
            </p:cNvSpPr>
            <p:nvPr/>
          </p:nvSpPr>
          <p:spPr bwMode="auto">
            <a:xfrm>
              <a:off x="7383463" y="5947754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67"/>
            <p:cNvSpPr>
              <a:spLocks/>
            </p:cNvSpPr>
            <p:nvPr/>
          </p:nvSpPr>
          <p:spPr bwMode="auto">
            <a:xfrm>
              <a:off x="7366000" y="6047767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68"/>
            <p:cNvSpPr>
              <a:spLocks/>
            </p:cNvSpPr>
            <p:nvPr/>
          </p:nvSpPr>
          <p:spPr bwMode="auto">
            <a:xfrm>
              <a:off x="7539038" y="6031892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69"/>
            <p:cNvSpPr>
              <a:spLocks/>
            </p:cNvSpPr>
            <p:nvPr/>
          </p:nvSpPr>
          <p:spPr bwMode="auto">
            <a:xfrm>
              <a:off x="7307263" y="5981092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70"/>
            <p:cNvSpPr>
              <a:spLocks/>
            </p:cNvSpPr>
            <p:nvPr/>
          </p:nvSpPr>
          <p:spPr bwMode="auto">
            <a:xfrm>
              <a:off x="7424738" y="6103329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71"/>
            <p:cNvSpPr>
              <a:spLocks/>
            </p:cNvSpPr>
            <p:nvPr/>
          </p:nvSpPr>
          <p:spPr bwMode="auto">
            <a:xfrm>
              <a:off x="7451725" y="587155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72"/>
            <p:cNvSpPr>
              <a:spLocks/>
            </p:cNvSpPr>
            <p:nvPr/>
          </p:nvSpPr>
          <p:spPr bwMode="auto">
            <a:xfrm>
              <a:off x="8107363" y="562390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73"/>
            <p:cNvSpPr>
              <a:spLocks/>
            </p:cNvSpPr>
            <p:nvPr/>
          </p:nvSpPr>
          <p:spPr bwMode="auto">
            <a:xfrm>
              <a:off x="8274050" y="551277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74"/>
            <p:cNvSpPr>
              <a:spLocks/>
            </p:cNvSpPr>
            <p:nvPr/>
          </p:nvSpPr>
          <p:spPr bwMode="auto">
            <a:xfrm>
              <a:off x="7540625" y="610015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75"/>
            <p:cNvSpPr>
              <a:spLocks/>
            </p:cNvSpPr>
            <p:nvPr/>
          </p:nvSpPr>
          <p:spPr bwMode="auto">
            <a:xfrm>
              <a:off x="7623175" y="603189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76"/>
            <p:cNvSpPr>
              <a:spLocks/>
            </p:cNvSpPr>
            <p:nvPr/>
          </p:nvSpPr>
          <p:spPr bwMode="auto">
            <a:xfrm>
              <a:off x="7707313" y="6128729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77"/>
            <p:cNvSpPr>
              <a:spLocks/>
            </p:cNvSpPr>
            <p:nvPr/>
          </p:nvSpPr>
          <p:spPr bwMode="auto">
            <a:xfrm>
              <a:off x="7707313" y="6044592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78"/>
            <p:cNvSpPr>
              <a:spLocks/>
            </p:cNvSpPr>
            <p:nvPr/>
          </p:nvSpPr>
          <p:spPr bwMode="auto">
            <a:xfrm>
              <a:off x="7623175" y="611444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79"/>
            <p:cNvSpPr>
              <a:spLocks/>
            </p:cNvSpPr>
            <p:nvPr/>
          </p:nvSpPr>
          <p:spPr bwMode="auto">
            <a:xfrm>
              <a:off x="7610475" y="592552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80"/>
            <p:cNvSpPr>
              <a:spLocks/>
            </p:cNvSpPr>
            <p:nvPr/>
          </p:nvSpPr>
          <p:spPr bwMode="auto">
            <a:xfrm>
              <a:off x="7526338" y="590171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81"/>
            <p:cNvSpPr>
              <a:spLocks/>
            </p:cNvSpPr>
            <p:nvPr/>
          </p:nvSpPr>
          <p:spPr bwMode="auto">
            <a:xfrm>
              <a:off x="7704138" y="5971567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82"/>
            <p:cNvSpPr>
              <a:spLocks/>
            </p:cNvSpPr>
            <p:nvPr/>
          </p:nvSpPr>
          <p:spPr bwMode="auto">
            <a:xfrm>
              <a:off x="7704138" y="5971567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Freeform 83"/>
            <p:cNvSpPr>
              <a:spLocks/>
            </p:cNvSpPr>
            <p:nvPr/>
          </p:nvSpPr>
          <p:spPr bwMode="auto">
            <a:xfrm>
              <a:off x="7581900" y="598426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84"/>
            <p:cNvSpPr>
              <a:spLocks/>
            </p:cNvSpPr>
            <p:nvPr/>
          </p:nvSpPr>
          <p:spPr bwMode="auto">
            <a:xfrm>
              <a:off x="7991475" y="596839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85"/>
            <p:cNvSpPr>
              <a:spLocks/>
            </p:cNvSpPr>
            <p:nvPr/>
          </p:nvSpPr>
          <p:spPr bwMode="auto">
            <a:xfrm>
              <a:off x="8020050" y="604141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86"/>
            <p:cNvSpPr>
              <a:spLocks/>
            </p:cNvSpPr>
            <p:nvPr/>
          </p:nvSpPr>
          <p:spPr bwMode="auto">
            <a:xfrm>
              <a:off x="7867650" y="5901717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87"/>
            <p:cNvSpPr>
              <a:spLocks/>
            </p:cNvSpPr>
            <p:nvPr/>
          </p:nvSpPr>
          <p:spPr bwMode="auto">
            <a:xfrm>
              <a:off x="8107363" y="604935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88"/>
            <p:cNvSpPr>
              <a:spLocks/>
            </p:cNvSpPr>
            <p:nvPr/>
          </p:nvSpPr>
          <p:spPr bwMode="auto">
            <a:xfrm>
              <a:off x="7934325" y="603347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89"/>
            <p:cNvSpPr>
              <a:spLocks/>
            </p:cNvSpPr>
            <p:nvPr/>
          </p:nvSpPr>
          <p:spPr bwMode="auto">
            <a:xfrm>
              <a:off x="8075613" y="595569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90"/>
            <p:cNvSpPr>
              <a:spLocks/>
            </p:cNvSpPr>
            <p:nvPr/>
          </p:nvSpPr>
          <p:spPr bwMode="auto">
            <a:xfrm>
              <a:off x="7993063" y="610967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91"/>
            <p:cNvSpPr>
              <a:spLocks/>
            </p:cNvSpPr>
            <p:nvPr/>
          </p:nvSpPr>
          <p:spPr bwMode="auto">
            <a:xfrm>
              <a:off x="8020050" y="587314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92"/>
            <p:cNvSpPr>
              <a:spLocks/>
            </p:cNvSpPr>
            <p:nvPr/>
          </p:nvSpPr>
          <p:spPr bwMode="auto">
            <a:xfrm>
              <a:off x="7940675" y="6103329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93"/>
            <p:cNvSpPr>
              <a:spLocks/>
            </p:cNvSpPr>
            <p:nvPr/>
          </p:nvSpPr>
          <p:spPr bwMode="auto">
            <a:xfrm>
              <a:off x="7858125" y="603347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Freeform 94"/>
            <p:cNvSpPr>
              <a:spLocks/>
            </p:cNvSpPr>
            <p:nvPr/>
          </p:nvSpPr>
          <p:spPr bwMode="auto">
            <a:xfrm>
              <a:off x="7789863" y="6103329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95"/>
            <p:cNvSpPr>
              <a:spLocks/>
            </p:cNvSpPr>
            <p:nvPr/>
          </p:nvSpPr>
          <p:spPr bwMode="auto">
            <a:xfrm>
              <a:off x="7773988" y="6020779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96"/>
            <p:cNvSpPr>
              <a:spLocks/>
            </p:cNvSpPr>
            <p:nvPr/>
          </p:nvSpPr>
          <p:spPr bwMode="auto">
            <a:xfrm>
              <a:off x="7858125" y="6117617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97"/>
            <p:cNvSpPr>
              <a:spLocks/>
            </p:cNvSpPr>
            <p:nvPr/>
          </p:nvSpPr>
          <p:spPr bwMode="auto">
            <a:xfrm>
              <a:off x="7913688" y="615730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98"/>
            <p:cNvSpPr>
              <a:spLocks/>
            </p:cNvSpPr>
            <p:nvPr/>
          </p:nvSpPr>
          <p:spPr bwMode="auto">
            <a:xfrm>
              <a:off x="7953375" y="5904892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99"/>
            <p:cNvSpPr>
              <a:spLocks/>
            </p:cNvSpPr>
            <p:nvPr/>
          </p:nvSpPr>
          <p:spPr bwMode="auto">
            <a:xfrm>
              <a:off x="7789863" y="5952517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4" name="Oval 233"/>
          <p:cNvSpPr/>
          <p:nvPr/>
        </p:nvSpPr>
        <p:spPr>
          <a:xfrm>
            <a:off x="4703874" y="5531263"/>
            <a:ext cx="550297" cy="5117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TextBox 348"/>
          <p:cNvSpPr txBox="1"/>
          <p:nvPr/>
        </p:nvSpPr>
        <p:spPr>
          <a:xfrm>
            <a:off x="411160" y="2070318"/>
            <a:ext cx="2903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</a:rPr>
              <a:t>Label for the example with </a:t>
            </a:r>
            <a:r>
              <a:rPr lang="en-GB" sz="2800" dirty="0">
                <a:solidFill>
                  <a:srgbClr val="FFC000"/>
                </a:solidFill>
              </a:rPr>
              <a:t>the </a:t>
            </a:r>
            <a:r>
              <a:rPr lang="en-GB" sz="2800" dirty="0" smtClean="0">
                <a:solidFill>
                  <a:srgbClr val="FFC000"/>
                </a:solidFill>
              </a:rPr>
              <a:t>best EE </a:t>
            </a:r>
            <a:r>
              <a:rPr lang="en-GB" sz="2800" dirty="0">
                <a:solidFill>
                  <a:srgbClr val="FFC000"/>
                </a:solidFill>
              </a:rPr>
              <a:t>is </a:t>
            </a:r>
            <a:r>
              <a:rPr lang="en-GB" sz="2800" dirty="0" smtClean="0">
                <a:solidFill>
                  <a:srgbClr val="FFC000"/>
                </a:solidFill>
              </a:rPr>
              <a:t>requested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6767513" y="2781962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sp>
        <p:nvSpPr>
          <p:cNvPr id="416" name="Freeform 24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25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19"/>
          <p:cNvSpPr>
            <a:spLocks/>
          </p:cNvSpPr>
          <p:nvPr/>
        </p:nvSpPr>
        <p:spPr bwMode="auto">
          <a:xfrm>
            <a:off x="2825751" y="3199792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78" name="Straight Connector 577"/>
          <p:cNvCxnSpPr>
            <a:stCxn id="233" idx="0"/>
            <a:endCxn id="340" idx="0"/>
          </p:cNvCxnSpPr>
          <p:nvPr/>
        </p:nvCxnSpPr>
        <p:spPr>
          <a:xfrm>
            <a:off x="5162556" y="5776462"/>
            <a:ext cx="2695569" cy="1117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5" name="TextBox 684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7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8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9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0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1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2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63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2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3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4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5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6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7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8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9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0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1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5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48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2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3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4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5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357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0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19"/>
          <p:cNvSpPr>
            <a:spLocks/>
          </p:cNvSpPr>
          <p:nvPr/>
        </p:nvSpPr>
        <p:spPr bwMode="auto">
          <a:xfrm>
            <a:off x="3731419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3" name="TextBox 432"/>
          <p:cNvSpPr txBox="1"/>
          <p:nvPr/>
        </p:nvSpPr>
        <p:spPr>
          <a:xfrm>
            <a:off x="1752600" y="4291956"/>
            <a:ext cx="73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5.6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4176048" y="3060205"/>
            <a:ext cx="60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3.5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2857498" y="4264173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4.2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219187" y="1094263"/>
            <a:ext cx="3271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Remaining </a:t>
            </a:r>
            <a:r>
              <a:rPr lang="en-GB" sz="2600" dirty="0" err="1" smtClean="0">
                <a:solidFill>
                  <a:srgbClr val="FFC000"/>
                </a:solidFill>
              </a:rPr>
              <a:t>Subqueries</a:t>
            </a:r>
            <a:r>
              <a:rPr lang="en-GB" sz="2600" dirty="0" smtClean="0">
                <a:solidFill>
                  <a:srgbClr val="FFC000"/>
                </a:solidFill>
              </a:rPr>
              <a:t>: 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3445626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0</a:t>
            </a:r>
            <a:endParaRPr lang="en-GB" sz="26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localadmin\Dropbox\docs\Presentations\active_learning_cvpr_2014\ein_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4" y="2588676"/>
            <a:ext cx="1900932" cy="20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5573 -0.0034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92" grpId="0"/>
      <p:bldP spid="2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17"/>
          <p:cNvSpPr>
            <a:spLocks/>
          </p:cNvSpPr>
          <p:nvPr/>
        </p:nvSpPr>
        <p:spPr bwMode="auto">
          <a:xfrm>
            <a:off x="3808411" y="2022476"/>
            <a:ext cx="906463" cy="1250950"/>
          </a:xfrm>
          <a:custGeom>
            <a:avLst/>
            <a:gdLst>
              <a:gd name="T0" fmla="*/ 0 w 475"/>
              <a:gd name="T1" fmla="*/ 0 h 655"/>
              <a:gd name="T2" fmla="*/ 0 w 475"/>
              <a:gd name="T3" fmla="*/ 0 h 655"/>
              <a:gd name="T4" fmla="*/ 475 w 475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5" h="655">
                <a:moveTo>
                  <a:pt x="0" y="0"/>
                </a:moveTo>
                <a:lnTo>
                  <a:pt x="0" y="0"/>
                </a:lnTo>
                <a:lnTo>
                  <a:pt x="475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18"/>
          <p:cNvSpPr>
            <a:spLocks/>
          </p:cNvSpPr>
          <p:nvPr/>
        </p:nvSpPr>
        <p:spPr bwMode="auto">
          <a:xfrm>
            <a:off x="2903536" y="2022476"/>
            <a:ext cx="904875" cy="1250950"/>
          </a:xfrm>
          <a:custGeom>
            <a:avLst/>
            <a:gdLst>
              <a:gd name="T0" fmla="*/ 474 w 474"/>
              <a:gd name="T1" fmla="*/ 0 h 655"/>
              <a:gd name="T2" fmla="*/ 474 w 474"/>
              <a:gd name="T3" fmla="*/ 0 h 655"/>
              <a:gd name="T4" fmla="*/ 0 w 474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655">
                <a:moveTo>
                  <a:pt x="474" y="0"/>
                </a:moveTo>
                <a:lnTo>
                  <a:pt x="474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00" name="Straight Connector 399"/>
          <p:cNvCxnSpPr/>
          <p:nvPr/>
        </p:nvCxnSpPr>
        <p:spPr>
          <a:xfrm flipH="1">
            <a:off x="2087563" y="585250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2165508" y="585250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2447211" y="5858855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2525156" y="5858855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H="1">
            <a:off x="3192463" y="5857267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270408" y="5857267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3543937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3621882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H="1">
            <a:off x="3898901" y="5863618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3976846" y="5863618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>
            <a:off x="4251325" y="5862030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4329270" y="5862030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flipH="1">
            <a:off x="5002213" y="5854886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>
            <a:off x="5080158" y="5854886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flipH="1">
            <a:off x="5356225" y="5866792"/>
            <a:ext cx="77945" cy="15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5434170" y="5866792"/>
            <a:ext cx="76043" cy="155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"/>
          <p:cNvSpPr>
            <a:spLocks/>
          </p:cNvSpPr>
          <p:nvPr/>
        </p:nvSpPr>
        <p:spPr bwMode="auto">
          <a:xfrm>
            <a:off x="5259386" y="4566630"/>
            <a:ext cx="184150" cy="1209675"/>
          </a:xfrm>
          <a:custGeom>
            <a:avLst/>
            <a:gdLst>
              <a:gd name="T0" fmla="*/ 0 w 96"/>
              <a:gd name="T1" fmla="*/ 0 h 634"/>
              <a:gd name="T2" fmla="*/ 0 w 96"/>
              <a:gd name="T3" fmla="*/ 0 h 634"/>
              <a:gd name="T4" fmla="*/ 96 w 96"/>
              <a:gd name="T5" fmla="*/ 63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34">
                <a:moveTo>
                  <a:pt x="0" y="0"/>
                </a:moveTo>
                <a:lnTo>
                  <a:pt x="0" y="0"/>
                </a:lnTo>
                <a:lnTo>
                  <a:pt x="96" y="6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5087936" y="4525355"/>
            <a:ext cx="177800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4160836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986211" y="4525355"/>
            <a:ext cx="174625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454399" y="4525355"/>
            <a:ext cx="177800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3278186" y="4525355"/>
            <a:ext cx="176213" cy="1250950"/>
          </a:xfrm>
          <a:custGeom>
            <a:avLst/>
            <a:gdLst>
              <a:gd name="T0" fmla="*/ 93 w 93"/>
              <a:gd name="T1" fmla="*/ 0 h 656"/>
              <a:gd name="T2" fmla="*/ 93 w 93"/>
              <a:gd name="T3" fmla="*/ 0 h 656"/>
              <a:gd name="T4" fmla="*/ 0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93" y="0"/>
                </a:moveTo>
                <a:lnTo>
                  <a:pt x="93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51086" y="4525355"/>
            <a:ext cx="176213" cy="1250950"/>
          </a:xfrm>
          <a:custGeom>
            <a:avLst/>
            <a:gdLst>
              <a:gd name="T0" fmla="*/ 0 w 93"/>
              <a:gd name="T1" fmla="*/ 0 h 656"/>
              <a:gd name="T2" fmla="*/ 0 w 93"/>
              <a:gd name="T3" fmla="*/ 0 h 656"/>
              <a:gd name="T4" fmla="*/ 93 w 93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656">
                <a:moveTo>
                  <a:pt x="0" y="0"/>
                </a:moveTo>
                <a:lnTo>
                  <a:pt x="0" y="0"/>
                </a:lnTo>
                <a:lnTo>
                  <a:pt x="93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174874" y="4525355"/>
            <a:ext cx="176213" cy="1250950"/>
          </a:xfrm>
          <a:custGeom>
            <a:avLst/>
            <a:gdLst>
              <a:gd name="T0" fmla="*/ 92 w 92"/>
              <a:gd name="T1" fmla="*/ 0 h 656"/>
              <a:gd name="T2" fmla="*/ 92 w 92"/>
              <a:gd name="T3" fmla="*/ 0 h 656"/>
              <a:gd name="T4" fmla="*/ 0 w 92"/>
              <a:gd name="T5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56">
                <a:moveTo>
                  <a:pt x="92" y="0"/>
                </a:moveTo>
                <a:lnTo>
                  <a:pt x="92" y="0"/>
                </a:lnTo>
                <a:lnTo>
                  <a:pt x="0" y="656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903536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351086" y="3275992"/>
            <a:ext cx="552450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4714874" y="3275992"/>
            <a:ext cx="550863" cy="1249363"/>
          </a:xfrm>
          <a:custGeom>
            <a:avLst/>
            <a:gdLst>
              <a:gd name="T0" fmla="*/ 0 w 289"/>
              <a:gd name="T1" fmla="*/ 0 h 655"/>
              <a:gd name="T2" fmla="*/ 0 w 289"/>
              <a:gd name="T3" fmla="*/ 0 h 655"/>
              <a:gd name="T4" fmla="*/ 289 w 289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655">
                <a:moveTo>
                  <a:pt x="0" y="0"/>
                </a:moveTo>
                <a:lnTo>
                  <a:pt x="0" y="0"/>
                </a:lnTo>
                <a:lnTo>
                  <a:pt x="289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4160836" y="3275992"/>
            <a:ext cx="554038" cy="1249363"/>
          </a:xfrm>
          <a:custGeom>
            <a:avLst/>
            <a:gdLst>
              <a:gd name="T0" fmla="*/ 290 w 290"/>
              <a:gd name="T1" fmla="*/ 0 h 655"/>
              <a:gd name="T2" fmla="*/ 290 w 290"/>
              <a:gd name="T3" fmla="*/ 0 h 655"/>
              <a:gd name="T4" fmla="*/ 0 w 290"/>
              <a:gd name="T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655">
                <a:moveTo>
                  <a:pt x="290" y="0"/>
                </a:moveTo>
                <a:lnTo>
                  <a:pt x="290" y="0"/>
                </a:lnTo>
                <a:lnTo>
                  <a:pt x="0" y="655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22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23"/>
          <p:cNvSpPr>
            <a:spLocks/>
          </p:cNvSpPr>
          <p:nvPr/>
        </p:nvSpPr>
        <p:spPr bwMode="auto">
          <a:xfrm>
            <a:off x="4635499" y="3199792"/>
            <a:ext cx="155575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26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27"/>
          <p:cNvSpPr>
            <a:spLocks/>
          </p:cNvSpPr>
          <p:nvPr/>
        </p:nvSpPr>
        <p:spPr bwMode="auto">
          <a:xfrm>
            <a:off x="227488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28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rgbClr val="EBEF44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29"/>
          <p:cNvSpPr>
            <a:spLocks/>
          </p:cNvSpPr>
          <p:nvPr/>
        </p:nvSpPr>
        <p:spPr bwMode="auto">
          <a:xfrm>
            <a:off x="3378199" y="4449155"/>
            <a:ext cx="153988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30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31"/>
          <p:cNvSpPr>
            <a:spLocks/>
          </p:cNvSpPr>
          <p:nvPr/>
        </p:nvSpPr>
        <p:spPr bwMode="auto">
          <a:xfrm>
            <a:off x="4084636" y="4449155"/>
            <a:ext cx="153988" cy="153988"/>
          </a:xfrm>
          <a:custGeom>
            <a:avLst/>
            <a:gdLst>
              <a:gd name="T0" fmla="*/ 81 w 81"/>
              <a:gd name="T1" fmla="*/ 40 h 81"/>
              <a:gd name="T2" fmla="*/ 81 w 81"/>
              <a:gd name="T3" fmla="*/ 40 h 81"/>
              <a:gd name="T4" fmla="*/ 40 w 81"/>
              <a:gd name="T5" fmla="*/ 81 h 81"/>
              <a:gd name="T6" fmla="*/ 0 w 81"/>
              <a:gd name="T7" fmla="*/ 40 h 81"/>
              <a:gd name="T8" fmla="*/ 40 w 81"/>
              <a:gd name="T9" fmla="*/ 0 h 81"/>
              <a:gd name="T10" fmla="*/ 81 w 81"/>
              <a:gd name="T11" fmla="*/ 40 h 81"/>
              <a:gd name="T12" fmla="*/ 81 w 81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0"/>
                </a:moveTo>
                <a:lnTo>
                  <a:pt x="81" y="40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32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3"/>
          <p:cNvSpPr>
            <a:spLocks/>
          </p:cNvSpPr>
          <p:nvPr/>
        </p:nvSpPr>
        <p:spPr bwMode="auto">
          <a:xfrm>
            <a:off x="5189536" y="4449155"/>
            <a:ext cx="152400" cy="153988"/>
          </a:xfrm>
          <a:custGeom>
            <a:avLst/>
            <a:gdLst>
              <a:gd name="T0" fmla="*/ 80 w 80"/>
              <a:gd name="T1" fmla="*/ 40 h 81"/>
              <a:gd name="T2" fmla="*/ 80 w 80"/>
              <a:gd name="T3" fmla="*/ 40 h 81"/>
              <a:gd name="T4" fmla="*/ 40 w 80"/>
              <a:gd name="T5" fmla="*/ 81 h 81"/>
              <a:gd name="T6" fmla="*/ 0 w 80"/>
              <a:gd name="T7" fmla="*/ 40 h 81"/>
              <a:gd name="T8" fmla="*/ 40 w 80"/>
              <a:gd name="T9" fmla="*/ 0 h 81"/>
              <a:gd name="T10" fmla="*/ 80 w 80"/>
              <a:gd name="T11" fmla="*/ 40 h 81"/>
              <a:gd name="T12" fmla="*/ 80 w 80"/>
              <a:gd name="T1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0"/>
                </a:moveTo>
                <a:lnTo>
                  <a:pt x="80" y="40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0"/>
                </a:cubicBezTo>
                <a:lnTo>
                  <a:pt x="80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3554411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7"/>
          <p:cNvSpPr>
            <a:spLocks/>
          </p:cNvSpPr>
          <p:nvPr/>
        </p:nvSpPr>
        <p:spPr bwMode="auto">
          <a:xfrm>
            <a:off x="32019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39"/>
          <p:cNvSpPr>
            <a:spLocks/>
          </p:cNvSpPr>
          <p:nvPr/>
        </p:nvSpPr>
        <p:spPr bwMode="auto">
          <a:xfrm>
            <a:off x="2451099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40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209708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42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43"/>
          <p:cNvSpPr>
            <a:spLocks/>
          </p:cNvSpPr>
          <p:nvPr/>
        </p:nvSpPr>
        <p:spPr bwMode="auto">
          <a:xfrm>
            <a:off x="426243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45"/>
          <p:cNvSpPr>
            <a:spLocks/>
          </p:cNvSpPr>
          <p:nvPr/>
        </p:nvSpPr>
        <p:spPr bwMode="auto">
          <a:xfrm>
            <a:off x="3908424" y="5698517"/>
            <a:ext cx="153988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46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47"/>
          <p:cNvSpPr>
            <a:spLocks/>
          </p:cNvSpPr>
          <p:nvPr/>
        </p:nvSpPr>
        <p:spPr bwMode="auto">
          <a:xfrm>
            <a:off x="5364161" y="5698517"/>
            <a:ext cx="155575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1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48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49"/>
          <p:cNvSpPr>
            <a:spLocks/>
          </p:cNvSpPr>
          <p:nvPr/>
        </p:nvSpPr>
        <p:spPr bwMode="auto">
          <a:xfrm>
            <a:off x="5011736" y="5698517"/>
            <a:ext cx="153988" cy="153988"/>
          </a:xfrm>
          <a:custGeom>
            <a:avLst/>
            <a:gdLst>
              <a:gd name="T0" fmla="*/ 81 w 81"/>
              <a:gd name="T1" fmla="*/ 41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0 w 81"/>
              <a:gd name="T9" fmla="*/ 0 h 81"/>
              <a:gd name="T10" fmla="*/ 81 w 81"/>
              <a:gd name="T11" fmla="*/ 41 h 81"/>
              <a:gd name="T12" fmla="*/ 81 w 81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81" y="41"/>
                </a:moveTo>
                <a:lnTo>
                  <a:pt x="81" y="41"/>
                </a:ln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3" y="0"/>
                  <a:pt x="81" y="18"/>
                  <a:pt x="81" y="41"/>
                </a:cubicBezTo>
                <a:lnTo>
                  <a:pt x="81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Our Hierarchical </a:t>
            </a:r>
            <a:r>
              <a:rPr lang="en-GB" sz="3600" dirty="0" err="1" smtClean="0"/>
              <a:t>Subquery</a:t>
            </a:r>
            <a:r>
              <a:rPr lang="en-GB" sz="3600" dirty="0" smtClean="0"/>
              <a:t> Evaluation</a:t>
            </a:r>
            <a:endParaRPr lang="en-GB" sz="3600" dirty="0"/>
          </a:p>
        </p:txBody>
      </p:sp>
      <p:sp>
        <p:nvSpPr>
          <p:cNvPr id="233" name="Freeform 19"/>
          <p:cNvSpPr>
            <a:spLocks/>
          </p:cNvSpPr>
          <p:nvPr/>
        </p:nvSpPr>
        <p:spPr bwMode="auto">
          <a:xfrm>
            <a:off x="5010156" y="5698517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TextBox 291"/>
          <p:cNvSpPr txBox="1"/>
          <p:nvPr/>
        </p:nvSpPr>
        <p:spPr>
          <a:xfrm>
            <a:off x="6769100" y="4618037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3 Queries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59600" y="5075237"/>
            <a:ext cx="1714500" cy="1096963"/>
            <a:chOff x="6959600" y="5249254"/>
            <a:chExt cx="1714500" cy="1096963"/>
          </a:xfrm>
        </p:grpSpPr>
        <p:sp>
          <p:nvSpPr>
            <p:cNvPr id="347" name="Freeform 100"/>
            <p:cNvSpPr>
              <a:spLocks/>
            </p:cNvSpPr>
            <p:nvPr/>
          </p:nvSpPr>
          <p:spPr bwMode="auto">
            <a:xfrm>
              <a:off x="7899400" y="5985854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21"/>
            <p:cNvSpPr>
              <a:spLocks/>
            </p:cNvSpPr>
            <p:nvPr/>
          </p:nvSpPr>
          <p:spPr bwMode="auto">
            <a:xfrm>
              <a:off x="6959600" y="5249254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50"/>
            <p:cNvSpPr>
              <a:spLocks/>
            </p:cNvSpPr>
            <p:nvPr/>
          </p:nvSpPr>
          <p:spPr bwMode="auto">
            <a:xfrm>
              <a:off x="7245350" y="542864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51"/>
            <p:cNvSpPr>
              <a:spLocks/>
            </p:cNvSpPr>
            <p:nvPr/>
          </p:nvSpPr>
          <p:spPr bwMode="auto">
            <a:xfrm>
              <a:off x="7300913" y="54842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52"/>
            <p:cNvSpPr>
              <a:spLocks/>
            </p:cNvSpPr>
            <p:nvPr/>
          </p:nvSpPr>
          <p:spPr bwMode="auto">
            <a:xfrm>
              <a:off x="7189788" y="551277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53"/>
            <p:cNvSpPr>
              <a:spLocks/>
            </p:cNvSpPr>
            <p:nvPr/>
          </p:nvSpPr>
          <p:spPr bwMode="auto">
            <a:xfrm>
              <a:off x="7272338" y="556834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54"/>
            <p:cNvSpPr>
              <a:spLocks/>
            </p:cNvSpPr>
            <p:nvPr/>
          </p:nvSpPr>
          <p:spPr bwMode="auto">
            <a:xfrm>
              <a:off x="7327900" y="540165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55"/>
            <p:cNvSpPr>
              <a:spLocks/>
            </p:cNvSpPr>
            <p:nvPr/>
          </p:nvSpPr>
          <p:spPr bwMode="auto">
            <a:xfrm>
              <a:off x="7189788" y="559532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56"/>
            <p:cNvSpPr>
              <a:spLocks/>
            </p:cNvSpPr>
            <p:nvPr/>
          </p:nvSpPr>
          <p:spPr bwMode="auto">
            <a:xfrm>
              <a:off x="7272338" y="5347679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57"/>
            <p:cNvSpPr>
              <a:spLocks/>
            </p:cNvSpPr>
            <p:nvPr/>
          </p:nvSpPr>
          <p:spPr bwMode="auto">
            <a:xfrm>
              <a:off x="8081963" y="5428642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58"/>
            <p:cNvSpPr>
              <a:spLocks/>
            </p:cNvSpPr>
            <p:nvPr/>
          </p:nvSpPr>
          <p:spPr bwMode="auto">
            <a:xfrm>
              <a:off x="8051800" y="553976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" name="Freeform 59"/>
            <p:cNvSpPr>
              <a:spLocks/>
            </p:cNvSpPr>
            <p:nvPr/>
          </p:nvSpPr>
          <p:spPr bwMode="auto">
            <a:xfrm>
              <a:off x="8135938" y="54715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60"/>
            <p:cNvSpPr>
              <a:spLocks/>
            </p:cNvSpPr>
            <p:nvPr/>
          </p:nvSpPr>
          <p:spPr bwMode="auto">
            <a:xfrm>
              <a:off x="8218488" y="556834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61"/>
            <p:cNvSpPr>
              <a:spLocks/>
            </p:cNvSpPr>
            <p:nvPr/>
          </p:nvSpPr>
          <p:spPr bwMode="auto">
            <a:xfrm>
              <a:off x="8218488" y="548420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62"/>
            <p:cNvSpPr>
              <a:spLocks/>
            </p:cNvSpPr>
            <p:nvPr/>
          </p:nvSpPr>
          <p:spPr bwMode="auto">
            <a:xfrm>
              <a:off x="8135938" y="5555642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63"/>
            <p:cNvSpPr>
              <a:spLocks/>
            </p:cNvSpPr>
            <p:nvPr/>
          </p:nvSpPr>
          <p:spPr bwMode="auto">
            <a:xfrm>
              <a:off x="8191500" y="540165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64"/>
            <p:cNvSpPr>
              <a:spLocks/>
            </p:cNvSpPr>
            <p:nvPr/>
          </p:nvSpPr>
          <p:spPr bwMode="auto">
            <a:xfrm>
              <a:off x="7481888" y="5966804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65"/>
            <p:cNvSpPr>
              <a:spLocks/>
            </p:cNvSpPr>
            <p:nvPr/>
          </p:nvSpPr>
          <p:spPr bwMode="auto">
            <a:xfrm>
              <a:off x="7451725" y="603982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66"/>
            <p:cNvSpPr>
              <a:spLocks/>
            </p:cNvSpPr>
            <p:nvPr/>
          </p:nvSpPr>
          <p:spPr bwMode="auto">
            <a:xfrm>
              <a:off x="7383463" y="5947754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67"/>
            <p:cNvSpPr>
              <a:spLocks/>
            </p:cNvSpPr>
            <p:nvPr/>
          </p:nvSpPr>
          <p:spPr bwMode="auto">
            <a:xfrm>
              <a:off x="7366000" y="6047767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68"/>
            <p:cNvSpPr>
              <a:spLocks/>
            </p:cNvSpPr>
            <p:nvPr/>
          </p:nvSpPr>
          <p:spPr bwMode="auto">
            <a:xfrm>
              <a:off x="7539038" y="6031892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69"/>
            <p:cNvSpPr>
              <a:spLocks/>
            </p:cNvSpPr>
            <p:nvPr/>
          </p:nvSpPr>
          <p:spPr bwMode="auto">
            <a:xfrm>
              <a:off x="7307263" y="5981092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70"/>
            <p:cNvSpPr>
              <a:spLocks/>
            </p:cNvSpPr>
            <p:nvPr/>
          </p:nvSpPr>
          <p:spPr bwMode="auto">
            <a:xfrm>
              <a:off x="7424738" y="6103329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71"/>
            <p:cNvSpPr>
              <a:spLocks/>
            </p:cNvSpPr>
            <p:nvPr/>
          </p:nvSpPr>
          <p:spPr bwMode="auto">
            <a:xfrm>
              <a:off x="7451725" y="587155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Freeform 72"/>
            <p:cNvSpPr>
              <a:spLocks/>
            </p:cNvSpPr>
            <p:nvPr/>
          </p:nvSpPr>
          <p:spPr bwMode="auto">
            <a:xfrm>
              <a:off x="8107363" y="562390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73"/>
            <p:cNvSpPr>
              <a:spLocks/>
            </p:cNvSpPr>
            <p:nvPr/>
          </p:nvSpPr>
          <p:spPr bwMode="auto">
            <a:xfrm>
              <a:off x="8274050" y="551277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74"/>
            <p:cNvSpPr>
              <a:spLocks/>
            </p:cNvSpPr>
            <p:nvPr/>
          </p:nvSpPr>
          <p:spPr bwMode="auto">
            <a:xfrm>
              <a:off x="7540625" y="610015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75"/>
            <p:cNvSpPr>
              <a:spLocks/>
            </p:cNvSpPr>
            <p:nvPr/>
          </p:nvSpPr>
          <p:spPr bwMode="auto">
            <a:xfrm>
              <a:off x="7623175" y="603189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76"/>
            <p:cNvSpPr>
              <a:spLocks/>
            </p:cNvSpPr>
            <p:nvPr/>
          </p:nvSpPr>
          <p:spPr bwMode="auto">
            <a:xfrm>
              <a:off x="7707313" y="6128729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77"/>
            <p:cNvSpPr>
              <a:spLocks/>
            </p:cNvSpPr>
            <p:nvPr/>
          </p:nvSpPr>
          <p:spPr bwMode="auto">
            <a:xfrm>
              <a:off x="7707313" y="6044592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78"/>
            <p:cNvSpPr>
              <a:spLocks/>
            </p:cNvSpPr>
            <p:nvPr/>
          </p:nvSpPr>
          <p:spPr bwMode="auto">
            <a:xfrm>
              <a:off x="7623175" y="611444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79"/>
            <p:cNvSpPr>
              <a:spLocks/>
            </p:cNvSpPr>
            <p:nvPr/>
          </p:nvSpPr>
          <p:spPr bwMode="auto">
            <a:xfrm>
              <a:off x="7610475" y="592552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80"/>
            <p:cNvSpPr>
              <a:spLocks/>
            </p:cNvSpPr>
            <p:nvPr/>
          </p:nvSpPr>
          <p:spPr bwMode="auto">
            <a:xfrm>
              <a:off x="7526338" y="590171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81"/>
            <p:cNvSpPr>
              <a:spLocks/>
            </p:cNvSpPr>
            <p:nvPr/>
          </p:nvSpPr>
          <p:spPr bwMode="auto">
            <a:xfrm>
              <a:off x="7704138" y="5971567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82"/>
            <p:cNvSpPr>
              <a:spLocks/>
            </p:cNvSpPr>
            <p:nvPr/>
          </p:nvSpPr>
          <p:spPr bwMode="auto">
            <a:xfrm>
              <a:off x="7704138" y="5971567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Freeform 83"/>
            <p:cNvSpPr>
              <a:spLocks/>
            </p:cNvSpPr>
            <p:nvPr/>
          </p:nvSpPr>
          <p:spPr bwMode="auto">
            <a:xfrm>
              <a:off x="7581900" y="598426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84"/>
            <p:cNvSpPr>
              <a:spLocks/>
            </p:cNvSpPr>
            <p:nvPr/>
          </p:nvSpPr>
          <p:spPr bwMode="auto">
            <a:xfrm>
              <a:off x="7991475" y="596839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85"/>
            <p:cNvSpPr>
              <a:spLocks/>
            </p:cNvSpPr>
            <p:nvPr/>
          </p:nvSpPr>
          <p:spPr bwMode="auto">
            <a:xfrm>
              <a:off x="8020050" y="604141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86"/>
            <p:cNvSpPr>
              <a:spLocks/>
            </p:cNvSpPr>
            <p:nvPr/>
          </p:nvSpPr>
          <p:spPr bwMode="auto">
            <a:xfrm>
              <a:off x="7867650" y="5901717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87"/>
            <p:cNvSpPr>
              <a:spLocks/>
            </p:cNvSpPr>
            <p:nvPr/>
          </p:nvSpPr>
          <p:spPr bwMode="auto">
            <a:xfrm>
              <a:off x="8107363" y="604935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88"/>
            <p:cNvSpPr>
              <a:spLocks/>
            </p:cNvSpPr>
            <p:nvPr/>
          </p:nvSpPr>
          <p:spPr bwMode="auto">
            <a:xfrm>
              <a:off x="7934325" y="603347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89"/>
            <p:cNvSpPr>
              <a:spLocks/>
            </p:cNvSpPr>
            <p:nvPr/>
          </p:nvSpPr>
          <p:spPr bwMode="auto">
            <a:xfrm>
              <a:off x="8075613" y="595569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90"/>
            <p:cNvSpPr>
              <a:spLocks/>
            </p:cNvSpPr>
            <p:nvPr/>
          </p:nvSpPr>
          <p:spPr bwMode="auto">
            <a:xfrm>
              <a:off x="7993063" y="610967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91"/>
            <p:cNvSpPr>
              <a:spLocks/>
            </p:cNvSpPr>
            <p:nvPr/>
          </p:nvSpPr>
          <p:spPr bwMode="auto">
            <a:xfrm>
              <a:off x="8020050" y="587314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92"/>
            <p:cNvSpPr>
              <a:spLocks/>
            </p:cNvSpPr>
            <p:nvPr/>
          </p:nvSpPr>
          <p:spPr bwMode="auto">
            <a:xfrm>
              <a:off x="7940675" y="6103329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93"/>
            <p:cNvSpPr>
              <a:spLocks/>
            </p:cNvSpPr>
            <p:nvPr/>
          </p:nvSpPr>
          <p:spPr bwMode="auto">
            <a:xfrm>
              <a:off x="7858125" y="603347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Freeform 94"/>
            <p:cNvSpPr>
              <a:spLocks/>
            </p:cNvSpPr>
            <p:nvPr/>
          </p:nvSpPr>
          <p:spPr bwMode="auto">
            <a:xfrm>
              <a:off x="7789863" y="6103329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95"/>
            <p:cNvSpPr>
              <a:spLocks/>
            </p:cNvSpPr>
            <p:nvPr/>
          </p:nvSpPr>
          <p:spPr bwMode="auto">
            <a:xfrm>
              <a:off x="7773988" y="6020779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96"/>
            <p:cNvSpPr>
              <a:spLocks/>
            </p:cNvSpPr>
            <p:nvPr/>
          </p:nvSpPr>
          <p:spPr bwMode="auto">
            <a:xfrm>
              <a:off x="7858125" y="6117617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97"/>
            <p:cNvSpPr>
              <a:spLocks/>
            </p:cNvSpPr>
            <p:nvPr/>
          </p:nvSpPr>
          <p:spPr bwMode="auto">
            <a:xfrm>
              <a:off x="7913688" y="615730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98"/>
            <p:cNvSpPr>
              <a:spLocks/>
            </p:cNvSpPr>
            <p:nvPr/>
          </p:nvSpPr>
          <p:spPr bwMode="auto">
            <a:xfrm>
              <a:off x="7953375" y="5904892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99"/>
            <p:cNvSpPr>
              <a:spLocks/>
            </p:cNvSpPr>
            <p:nvPr/>
          </p:nvSpPr>
          <p:spPr bwMode="auto">
            <a:xfrm>
              <a:off x="7789863" y="5952517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9" name="TextBox 398"/>
          <p:cNvSpPr txBox="1"/>
          <p:nvPr/>
        </p:nvSpPr>
        <p:spPr>
          <a:xfrm>
            <a:off x="6767513" y="2781962"/>
            <a:ext cx="219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2 Queries</a:t>
            </a:r>
            <a:endParaRPr lang="en-GB" sz="2400" dirty="0"/>
          </a:p>
        </p:txBody>
      </p:sp>
      <p:sp>
        <p:nvSpPr>
          <p:cNvPr id="416" name="Freeform 24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25"/>
          <p:cNvSpPr>
            <a:spLocks/>
          </p:cNvSpPr>
          <p:nvPr/>
        </p:nvSpPr>
        <p:spPr bwMode="auto">
          <a:xfrm>
            <a:off x="2825749" y="3199792"/>
            <a:ext cx="153988" cy="152400"/>
          </a:xfrm>
          <a:custGeom>
            <a:avLst/>
            <a:gdLst>
              <a:gd name="T0" fmla="*/ 81 w 81"/>
              <a:gd name="T1" fmla="*/ 40 h 80"/>
              <a:gd name="T2" fmla="*/ 81 w 81"/>
              <a:gd name="T3" fmla="*/ 40 h 80"/>
              <a:gd name="T4" fmla="*/ 41 w 81"/>
              <a:gd name="T5" fmla="*/ 80 h 80"/>
              <a:gd name="T6" fmla="*/ 0 w 81"/>
              <a:gd name="T7" fmla="*/ 40 h 80"/>
              <a:gd name="T8" fmla="*/ 41 w 81"/>
              <a:gd name="T9" fmla="*/ 0 h 80"/>
              <a:gd name="T10" fmla="*/ 81 w 81"/>
              <a:gd name="T11" fmla="*/ 40 h 80"/>
              <a:gd name="T12" fmla="*/ 81 w 81"/>
              <a:gd name="T13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81" y="40"/>
                </a:moveTo>
                <a:lnTo>
                  <a:pt x="81" y="40"/>
                </a:lnTo>
                <a:cubicBezTo>
                  <a:pt x="81" y="62"/>
                  <a:pt x="63" y="80"/>
                  <a:pt x="41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1" y="0"/>
                </a:cubicBezTo>
                <a:cubicBezTo>
                  <a:pt x="63" y="0"/>
                  <a:pt x="81" y="18"/>
                  <a:pt x="81" y="40"/>
                </a:cubicBezTo>
                <a:lnTo>
                  <a:pt x="81" y="40"/>
                </a:ln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19"/>
          <p:cNvSpPr>
            <a:spLocks/>
          </p:cNvSpPr>
          <p:nvPr/>
        </p:nvSpPr>
        <p:spPr bwMode="auto">
          <a:xfrm>
            <a:off x="2825751" y="3199792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B7D2-6633-F443-B242-649DF1363B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5" name="TextBox 684"/>
          <p:cNvSpPr txBox="1"/>
          <p:nvPr/>
        </p:nvSpPr>
        <p:spPr>
          <a:xfrm>
            <a:off x="6796088" y="903288"/>
            <a:ext cx="2195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Ground Truth</a:t>
            </a:r>
            <a:endParaRPr lang="en-GB" sz="2600" dirty="0">
              <a:solidFill>
                <a:srgbClr val="FFC000"/>
              </a:solidFill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6958012" y="1406525"/>
            <a:ext cx="1714500" cy="1096963"/>
            <a:chOff x="6958012" y="1406525"/>
            <a:chExt cx="1714500" cy="1096963"/>
          </a:xfrm>
        </p:grpSpPr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6958012" y="1406525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rgbClr val="FFC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50"/>
            <p:cNvSpPr>
              <a:spLocks/>
            </p:cNvSpPr>
            <p:nvPr/>
          </p:nvSpPr>
          <p:spPr bwMode="auto">
            <a:xfrm>
              <a:off x="7243762" y="15859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51"/>
            <p:cNvSpPr>
              <a:spLocks/>
            </p:cNvSpPr>
            <p:nvPr/>
          </p:nvSpPr>
          <p:spPr bwMode="auto">
            <a:xfrm>
              <a:off x="7299325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52"/>
            <p:cNvSpPr>
              <a:spLocks/>
            </p:cNvSpPr>
            <p:nvPr/>
          </p:nvSpPr>
          <p:spPr bwMode="auto">
            <a:xfrm>
              <a:off x="7188200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3"/>
            <p:cNvSpPr>
              <a:spLocks/>
            </p:cNvSpPr>
            <p:nvPr/>
          </p:nvSpPr>
          <p:spPr bwMode="auto">
            <a:xfrm>
              <a:off x="727075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54"/>
            <p:cNvSpPr>
              <a:spLocks/>
            </p:cNvSpPr>
            <p:nvPr/>
          </p:nvSpPr>
          <p:spPr bwMode="auto">
            <a:xfrm>
              <a:off x="73263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55"/>
            <p:cNvSpPr>
              <a:spLocks/>
            </p:cNvSpPr>
            <p:nvPr/>
          </p:nvSpPr>
          <p:spPr bwMode="auto">
            <a:xfrm>
              <a:off x="7188200" y="1752600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56"/>
            <p:cNvSpPr>
              <a:spLocks/>
            </p:cNvSpPr>
            <p:nvPr/>
          </p:nvSpPr>
          <p:spPr bwMode="auto">
            <a:xfrm>
              <a:off x="7270750" y="1504950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57"/>
            <p:cNvSpPr>
              <a:spLocks/>
            </p:cNvSpPr>
            <p:nvPr/>
          </p:nvSpPr>
          <p:spPr bwMode="auto">
            <a:xfrm>
              <a:off x="8080375" y="1585913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7" name="Freeform 58"/>
            <p:cNvSpPr>
              <a:spLocks/>
            </p:cNvSpPr>
            <p:nvPr/>
          </p:nvSpPr>
          <p:spPr bwMode="auto">
            <a:xfrm>
              <a:off x="8050212" y="16970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8" name="Freeform 59"/>
            <p:cNvSpPr>
              <a:spLocks/>
            </p:cNvSpPr>
            <p:nvPr/>
          </p:nvSpPr>
          <p:spPr bwMode="auto">
            <a:xfrm>
              <a:off x="8134350" y="16287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59" name="Freeform 60"/>
            <p:cNvSpPr>
              <a:spLocks/>
            </p:cNvSpPr>
            <p:nvPr/>
          </p:nvSpPr>
          <p:spPr bwMode="auto">
            <a:xfrm>
              <a:off x="8216900" y="172561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0" name="Freeform 61"/>
            <p:cNvSpPr>
              <a:spLocks/>
            </p:cNvSpPr>
            <p:nvPr/>
          </p:nvSpPr>
          <p:spPr bwMode="auto">
            <a:xfrm>
              <a:off x="8216900" y="164147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1" name="Freeform 62"/>
            <p:cNvSpPr>
              <a:spLocks/>
            </p:cNvSpPr>
            <p:nvPr/>
          </p:nvSpPr>
          <p:spPr bwMode="auto">
            <a:xfrm>
              <a:off x="8134350" y="1712913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62" name="Freeform 63"/>
            <p:cNvSpPr>
              <a:spLocks/>
            </p:cNvSpPr>
            <p:nvPr/>
          </p:nvSpPr>
          <p:spPr bwMode="auto">
            <a:xfrm>
              <a:off x="8189912" y="155892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63" name="Freeform 64"/>
            <p:cNvSpPr>
              <a:spLocks/>
            </p:cNvSpPr>
            <p:nvPr/>
          </p:nvSpPr>
          <p:spPr bwMode="auto">
            <a:xfrm>
              <a:off x="7480300" y="2124075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65"/>
            <p:cNvSpPr>
              <a:spLocks/>
            </p:cNvSpPr>
            <p:nvPr/>
          </p:nvSpPr>
          <p:spPr bwMode="auto">
            <a:xfrm>
              <a:off x="7450137" y="2197100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6"/>
            <p:cNvSpPr>
              <a:spLocks/>
            </p:cNvSpPr>
            <p:nvPr/>
          </p:nvSpPr>
          <p:spPr bwMode="auto">
            <a:xfrm>
              <a:off x="7381875" y="2105025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7"/>
            <p:cNvSpPr>
              <a:spLocks/>
            </p:cNvSpPr>
            <p:nvPr/>
          </p:nvSpPr>
          <p:spPr bwMode="auto">
            <a:xfrm>
              <a:off x="7364412" y="2205038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8"/>
            <p:cNvSpPr>
              <a:spLocks/>
            </p:cNvSpPr>
            <p:nvPr/>
          </p:nvSpPr>
          <p:spPr bwMode="auto">
            <a:xfrm>
              <a:off x="7537450" y="2189163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69"/>
            <p:cNvSpPr>
              <a:spLocks/>
            </p:cNvSpPr>
            <p:nvPr/>
          </p:nvSpPr>
          <p:spPr bwMode="auto">
            <a:xfrm>
              <a:off x="7305675" y="2138363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70"/>
            <p:cNvSpPr>
              <a:spLocks/>
            </p:cNvSpPr>
            <p:nvPr/>
          </p:nvSpPr>
          <p:spPr bwMode="auto">
            <a:xfrm>
              <a:off x="7423150" y="2260600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71"/>
            <p:cNvSpPr>
              <a:spLocks/>
            </p:cNvSpPr>
            <p:nvPr/>
          </p:nvSpPr>
          <p:spPr bwMode="auto">
            <a:xfrm>
              <a:off x="7450137" y="2028825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72"/>
            <p:cNvSpPr>
              <a:spLocks/>
            </p:cNvSpPr>
            <p:nvPr/>
          </p:nvSpPr>
          <p:spPr bwMode="auto">
            <a:xfrm>
              <a:off x="8105775" y="1781175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2" name="Freeform 73"/>
            <p:cNvSpPr>
              <a:spLocks/>
            </p:cNvSpPr>
            <p:nvPr/>
          </p:nvSpPr>
          <p:spPr bwMode="auto">
            <a:xfrm>
              <a:off x="8272462" y="167005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73" name="Freeform 74"/>
            <p:cNvSpPr>
              <a:spLocks/>
            </p:cNvSpPr>
            <p:nvPr/>
          </p:nvSpPr>
          <p:spPr bwMode="auto">
            <a:xfrm>
              <a:off x="7539037" y="2257425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5"/>
            <p:cNvSpPr>
              <a:spLocks/>
            </p:cNvSpPr>
            <p:nvPr/>
          </p:nvSpPr>
          <p:spPr bwMode="auto">
            <a:xfrm>
              <a:off x="7621587" y="2189163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76"/>
            <p:cNvSpPr>
              <a:spLocks/>
            </p:cNvSpPr>
            <p:nvPr/>
          </p:nvSpPr>
          <p:spPr bwMode="auto">
            <a:xfrm>
              <a:off x="7705725" y="2286000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77"/>
            <p:cNvSpPr>
              <a:spLocks/>
            </p:cNvSpPr>
            <p:nvPr/>
          </p:nvSpPr>
          <p:spPr bwMode="auto">
            <a:xfrm>
              <a:off x="7705725" y="2201863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8"/>
            <p:cNvSpPr>
              <a:spLocks/>
            </p:cNvSpPr>
            <p:nvPr/>
          </p:nvSpPr>
          <p:spPr bwMode="auto">
            <a:xfrm>
              <a:off x="7621587" y="2271713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9"/>
            <p:cNvSpPr>
              <a:spLocks/>
            </p:cNvSpPr>
            <p:nvPr/>
          </p:nvSpPr>
          <p:spPr bwMode="auto">
            <a:xfrm>
              <a:off x="7608887" y="2082800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80"/>
            <p:cNvSpPr>
              <a:spLocks/>
            </p:cNvSpPr>
            <p:nvPr/>
          </p:nvSpPr>
          <p:spPr bwMode="auto">
            <a:xfrm>
              <a:off x="7524750" y="2058988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81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82"/>
            <p:cNvSpPr>
              <a:spLocks/>
            </p:cNvSpPr>
            <p:nvPr/>
          </p:nvSpPr>
          <p:spPr bwMode="auto">
            <a:xfrm>
              <a:off x="7702550" y="2128838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83"/>
            <p:cNvSpPr>
              <a:spLocks/>
            </p:cNvSpPr>
            <p:nvPr/>
          </p:nvSpPr>
          <p:spPr bwMode="auto">
            <a:xfrm>
              <a:off x="7580312" y="2141538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4"/>
            <p:cNvSpPr>
              <a:spLocks/>
            </p:cNvSpPr>
            <p:nvPr/>
          </p:nvSpPr>
          <p:spPr bwMode="auto">
            <a:xfrm>
              <a:off x="7989887" y="21256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4" name="Freeform 85"/>
            <p:cNvSpPr>
              <a:spLocks/>
            </p:cNvSpPr>
            <p:nvPr/>
          </p:nvSpPr>
          <p:spPr bwMode="auto">
            <a:xfrm>
              <a:off x="8018462" y="2198688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5" name="Freeform 86"/>
            <p:cNvSpPr>
              <a:spLocks/>
            </p:cNvSpPr>
            <p:nvPr/>
          </p:nvSpPr>
          <p:spPr bwMode="auto">
            <a:xfrm>
              <a:off x="7866062" y="2058988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6" name="Freeform 87"/>
            <p:cNvSpPr>
              <a:spLocks/>
            </p:cNvSpPr>
            <p:nvPr/>
          </p:nvSpPr>
          <p:spPr bwMode="auto">
            <a:xfrm>
              <a:off x="8105775" y="2206625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7" name="Freeform 88"/>
            <p:cNvSpPr>
              <a:spLocks/>
            </p:cNvSpPr>
            <p:nvPr/>
          </p:nvSpPr>
          <p:spPr bwMode="auto">
            <a:xfrm>
              <a:off x="7932737" y="21907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8" name="Freeform 89"/>
            <p:cNvSpPr>
              <a:spLocks/>
            </p:cNvSpPr>
            <p:nvPr/>
          </p:nvSpPr>
          <p:spPr bwMode="auto">
            <a:xfrm>
              <a:off x="8074025" y="211296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89" name="Freeform 90"/>
            <p:cNvSpPr>
              <a:spLocks/>
            </p:cNvSpPr>
            <p:nvPr/>
          </p:nvSpPr>
          <p:spPr bwMode="auto">
            <a:xfrm>
              <a:off x="7991475" y="2266950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0" name="Freeform 91"/>
            <p:cNvSpPr>
              <a:spLocks/>
            </p:cNvSpPr>
            <p:nvPr/>
          </p:nvSpPr>
          <p:spPr bwMode="auto">
            <a:xfrm>
              <a:off x="8018462" y="2030413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1" name="Freeform 92"/>
            <p:cNvSpPr>
              <a:spLocks/>
            </p:cNvSpPr>
            <p:nvPr/>
          </p:nvSpPr>
          <p:spPr bwMode="auto">
            <a:xfrm>
              <a:off x="7939087" y="2260600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295" name="Freeform 93"/>
            <p:cNvSpPr>
              <a:spLocks/>
            </p:cNvSpPr>
            <p:nvPr/>
          </p:nvSpPr>
          <p:spPr bwMode="auto">
            <a:xfrm>
              <a:off x="7856537" y="2190750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48" name="Freeform 94"/>
            <p:cNvSpPr>
              <a:spLocks/>
            </p:cNvSpPr>
            <p:nvPr/>
          </p:nvSpPr>
          <p:spPr bwMode="auto">
            <a:xfrm>
              <a:off x="7788275" y="2260600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7772400" y="2178050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7856537" y="2274888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2" name="Freeform 97"/>
            <p:cNvSpPr>
              <a:spLocks/>
            </p:cNvSpPr>
            <p:nvPr/>
          </p:nvSpPr>
          <p:spPr bwMode="auto">
            <a:xfrm>
              <a:off x="7912100" y="2314575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3" name="Freeform 98"/>
            <p:cNvSpPr>
              <a:spLocks/>
            </p:cNvSpPr>
            <p:nvPr/>
          </p:nvSpPr>
          <p:spPr bwMode="auto">
            <a:xfrm>
              <a:off x="7951787" y="2062163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4" name="Freeform 99"/>
            <p:cNvSpPr>
              <a:spLocks/>
            </p:cNvSpPr>
            <p:nvPr/>
          </p:nvSpPr>
          <p:spPr bwMode="auto">
            <a:xfrm>
              <a:off x="7788275" y="2109788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  <p:sp>
          <p:nvSpPr>
            <p:cNvPr id="355" name="Freeform 100"/>
            <p:cNvSpPr>
              <a:spLocks/>
            </p:cNvSpPr>
            <p:nvPr/>
          </p:nvSpPr>
          <p:spPr bwMode="auto">
            <a:xfrm>
              <a:off x="7897812" y="2143125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8CD050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958012" y="3271839"/>
            <a:ext cx="1714500" cy="1096963"/>
            <a:chOff x="6958012" y="3271839"/>
            <a:chExt cx="1714500" cy="1096963"/>
          </a:xfrm>
        </p:grpSpPr>
        <p:sp>
          <p:nvSpPr>
            <p:cNvPr id="357" name="Freeform 21"/>
            <p:cNvSpPr>
              <a:spLocks/>
            </p:cNvSpPr>
            <p:nvPr/>
          </p:nvSpPr>
          <p:spPr bwMode="auto">
            <a:xfrm>
              <a:off x="6958012" y="3271839"/>
              <a:ext cx="1714500" cy="1096963"/>
            </a:xfrm>
            <a:custGeom>
              <a:avLst/>
              <a:gdLst>
                <a:gd name="T0" fmla="*/ 899 w 899"/>
                <a:gd name="T1" fmla="*/ 575 h 575"/>
                <a:gd name="T2" fmla="*/ 899 w 899"/>
                <a:gd name="T3" fmla="*/ 575 h 575"/>
                <a:gd name="T4" fmla="*/ 0 w 899"/>
                <a:gd name="T5" fmla="*/ 575 h 575"/>
                <a:gd name="T6" fmla="*/ 0 w 899"/>
                <a:gd name="T7" fmla="*/ 0 h 575"/>
                <a:gd name="T8" fmla="*/ 899 w 899"/>
                <a:gd name="T9" fmla="*/ 0 h 575"/>
                <a:gd name="T10" fmla="*/ 899 w 899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5">
                  <a:moveTo>
                    <a:pt x="899" y="575"/>
                  </a:moveTo>
                  <a:lnTo>
                    <a:pt x="899" y="575"/>
                  </a:lnTo>
                  <a:lnTo>
                    <a:pt x="0" y="575"/>
                  </a:lnTo>
                  <a:lnTo>
                    <a:pt x="0" y="0"/>
                  </a:lnTo>
                  <a:lnTo>
                    <a:pt x="899" y="0"/>
                  </a:lnTo>
                  <a:lnTo>
                    <a:pt x="899" y="575"/>
                  </a:lnTo>
                  <a:close/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50"/>
            <p:cNvSpPr>
              <a:spLocks/>
            </p:cNvSpPr>
            <p:nvPr/>
          </p:nvSpPr>
          <p:spPr bwMode="auto">
            <a:xfrm>
              <a:off x="7243762" y="34512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51"/>
            <p:cNvSpPr>
              <a:spLocks/>
            </p:cNvSpPr>
            <p:nvPr/>
          </p:nvSpPr>
          <p:spPr bwMode="auto">
            <a:xfrm>
              <a:off x="7299325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52"/>
            <p:cNvSpPr>
              <a:spLocks/>
            </p:cNvSpPr>
            <p:nvPr/>
          </p:nvSpPr>
          <p:spPr bwMode="auto">
            <a:xfrm>
              <a:off x="7188200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53"/>
            <p:cNvSpPr>
              <a:spLocks/>
            </p:cNvSpPr>
            <p:nvPr/>
          </p:nvSpPr>
          <p:spPr bwMode="auto">
            <a:xfrm>
              <a:off x="727075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54"/>
            <p:cNvSpPr>
              <a:spLocks/>
            </p:cNvSpPr>
            <p:nvPr/>
          </p:nvSpPr>
          <p:spPr bwMode="auto">
            <a:xfrm>
              <a:off x="73263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55"/>
            <p:cNvSpPr>
              <a:spLocks/>
            </p:cNvSpPr>
            <p:nvPr/>
          </p:nvSpPr>
          <p:spPr bwMode="auto">
            <a:xfrm>
              <a:off x="7188200" y="3617914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56"/>
            <p:cNvSpPr>
              <a:spLocks/>
            </p:cNvSpPr>
            <p:nvPr/>
          </p:nvSpPr>
          <p:spPr bwMode="auto">
            <a:xfrm>
              <a:off x="7270750" y="3370264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57"/>
            <p:cNvSpPr>
              <a:spLocks/>
            </p:cNvSpPr>
            <p:nvPr/>
          </p:nvSpPr>
          <p:spPr bwMode="auto">
            <a:xfrm>
              <a:off x="8080375" y="3451227"/>
              <a:ext cx="53975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58"/>
            <p:cNvSpPr>
              <a:spLocks/>
            </p:cNvSpPr>
            <p:nvPr/>
          </p:nvSpPr>
          <p:spPr bwMode="auto">
            <a:xfrm>
              <a:off x="8050212" y="35623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59"/>
            <p:cNvSpPr>
              <a:spLocks/>
            </p:cNvSpPr>
            <p:nvPr/>
          </p:nvSpPr>
          <p:spPr bwMode="auto">
            <a:xfrm>
              <a:off x="8134350" y="34940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60"/>
            <p:cNvSpPr>
              <a:spLocks/>
            </p:cNvSpPr>
            <p:nvPr/>
          </p:nvSpPr>
          <p:spPr bwMode="auto">
            <a:xfrm>
              <a:off x="8216900" y="359092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61"/>
            <p:cNvSpPr>
              <a:spLocks/>
            </p:cNvSpPr>
            <p:nvPr/>
          </p:nvSpPr>
          <p:spPr bwMode="auto">
            <a:xfrm>
              <a:off x="8216900" y="350678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62"/>
            <p:cNvSpPr>
              <a:spLocks/>
            </p:cNvSpPr>
            <p:nvPr/>
          </p:nvSpPr>
          <p:spPr bwMode="auto">
            <a:xfrm>
              <a:off x="8134350" y="3578227"/>
              <a:ext cx="55563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63"/>
            <p:cNvSpPr>
              <a:spLocks/>
            </p:cNvSpPr>
            <p:nvPr/>
          </p:nvSpPr>
          <p:spPr bwMode="auto">
            <a:xfrm>
              <a:off x="8189912" y="342423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64"/>
            <p:cNvSpPr>
              <a:spLocks/>
            </p:cNvSpPr>
            <p:nvPr/>
          </p:nvSpPr>
          <p:spPr bwMode="auto">
            <a:xfrm>
              <a:off x="7480300" y="3989389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8" y="0"/>
                    <a:pt x="26" y="3"/>
                    <a:pt x="29" y="11"/>
                  </a:cubicBezTo>
                  <a:cubicBezTo>
                    <a:pt x="33" y="18"/>
                    <a:pt x="29" y="26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65"/>
            <p:cNvSpPr>
              <a:spLocks/>
            </p:cNvSpPr>
            <p:nvPr/>
          </p:nvSpPr>
          <p:spPr bwMode="auto">
            <a:xfrm>
              <a:off x="7450137" y="4062414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7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66"/>
            <p:cNvSpPr>
              <a:spLocks/>
            </p:cNvSpPr>
            <p:nvPr/>
          </p:nvSpPr>
          <p:spPr bwMode="auto">
            <a:xfrm>
              <a:off x="7381875" y="3970339"/>
              <a:ext cx="61913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2"/>
                  </a:cubicBezTo>
                  <a:cubicBezTo>
                    <a:pt x="0" y="15"/>
                    <a:pt x="4" y="7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67"/>
            <p:cNvSpPr>
              <a:spLocks/>
            </p:cNvSpPr>
            <p:nvPr/>
          </p:nvSpPr>
          <p:spPr bwMode="auto">
            <a:xfrm>
              <a:off x="7364412" y="4070352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0 w 33"/>
                <a:gd name="T7" fmla="*/ 3 h 33"/>
                <a:gd name="T8" fmla="*/ 29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4" y="33"/>
                    <a:pt x="6" y="29"/>
                    <a:pt x="3" y="22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8" y="0"/>
                    <a:pt x="26" y="3"/>
                    <a:pt x="29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68"/>
            <p:cNvSpPr>
              <a:spLocks/>
            </p:cNvSpPr>
            <p:nvPr/>
          </p:nvSpPr>
          <p:spPr bwMode="auto">
            <a:xfrm>
              <a:off x="7537450" y="4054477"/>
              <a:ext cx="63500" cy="63500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6" y="30"/>
                    <a:pt x="3" y="22"/>
                  </a:cubicBezTo>
                  <a:cubicBezTo>
                    <a:pt x="0" y="15"/>
                    <a:pt x="3" y="6"/>
                    <a:pt x="11" y="3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8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69"/>
            <p:cNvSpPr>
              <a:spLocks/>
            </p:cNvSpPr>
            <p:nvPr/>
          </p:nvSpPr>
          <p:spPr bwMode="auto">
            <a:xfrm>
              <a:off x="7305675" y="4003677"/>
              <a:ext cx="61913" cy="61913"/>
            </a:xfrm>
            <a:custGeom>
              <a:avLst/>
              <a:gdLst>
                <a:gd name="T0" fmla="*/ 22 w 33"/>
                <a:gd name="T1" fmla="*/ 30 h 33"/>
                <a:gd name="T2" fmla="*/ 22 w 33"/>
                <a:gd name="T3" fmla="*/ 30 h 33"/>
                <a:gd name="T4" fmla="*/ 3 w 33"/>
                <a:gd name="T5" fmla="*/ 23 h 33"/>
                <a:gd name="T6" fmla="*/ 11 w 33"/>
                <a:gd name="T7" fmla="*/ 4 h 33"/>
                <a:gd name="T8" fmla="*/ 30 w 33"/>
                <a:gd name="T9" fmla="*/ 11 h 33"/>
                <a:gd name="T10" fmla="*/ 22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0"/>
                  </a:moveTo>
                  <a:lnTo>
                    <a:pt x="22" y="30"/>
                  </a:lnTo>
                  <a:cubicBezTo>
                    <a:pt x="15" y="33"/>
                    <a:pt x="7" y="30"/>
                    <a:pt x="3" y="23"/>
                  </a:cubicBezTo>
                  <a:cubicBezTo>
                    <a:pt x="0" y="15"/>
                    <a:pt x="4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ubicBezTo>
                    <a:pt x="33" y="19"/>
                    <a:pt x="30" y="27"/>
                    <a:pt x="22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70"/>
            <p:cNvSpPr>
              <a:spLocks/>
            </p:cNvSpPr>
            <p:nvPr/>
          </p:nvSpPr>
          <p:spPr bwMode="auto">
            <a:xfrm>
              <a:off x="7423150" y="4125914"/>
              <a:ext cx="63500" cy="61913"/>
            </a:xfrm>
            <a:custGeom>
              <a:avLst/>
              <a:gdLst>
                <a:gd name="T0" fmla="*/ 22 w 33"/>
                <a:gd name="T1" fmla="*/ 29 h 33"/>
                <a:gd name="T2" fmla="*/ 22 w 33"/>
                <a:gd name="T3" fmla="*/ 29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0 h 33"/>
                <a:gd name="T10" fmla="*/ 22 w 33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29"/>
                  </a:moveTo>
                  <a:lnTo>
                    <a:pt x="22" y="29"/>
                  </a:lnTo>
                  <a:cubicBezTo>
                    <a:pt x="15" y="33"/>
                    <a:pt x="6" y="29"/>
                    <a:pt x="3" y="22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8" y="0"/>
                    <a:pt x="26" y="3"/>
                    <a:pt x="30" y="10"/>
                  </a:cubicBezTo>
                  <a:cubicBezTo>
                    <a:pt x="33" y="18"/>
                    <a:pt x="29" y="26"/>
                    <a:pt x="22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71"/>
            <p:cNvSpPr>
              <a:spLocks/>
            </p:cNvSpPr>
            <p:nvPr/>
          </p:nvSpPr>
          <p:spPr bwMode="auto">
            <a:xfrm>
              <a:off x="7450137" y="3894139"/>
              <a:ext cx="63500" cy="63500"/>
            </a:xfrm>
            <a:custGeom>
              <a:avLst/>
              <a:gdLst>
                <a:gd name="T0" fmla="*/ 23 w 33"/>
                <a:gd name="T1" fmla="*/ 30 h 33"/>
                <a:gd name="T2" fmla="*/ 23 w 33"/>
                <a:gd name="T3" fmla="*/ 30 h 33"/>
                <a:gd name="T4" fmla="*/ 3 w 33"/>
                <a:gd name="T5" fmla="*/ 22 h 33"/>
                <a:gd name="T6" fmla="*/ 11 w 33"/>
                <a:gd name="T7" fmla="*/ 3 h 33"/>
                <a:gd name="T8" fmla="*/ 30 w 33"/>
                <a:gd name="T9" fmla="*/ 11 h 33"/>
                <a:gd name="T10" fmla="*/ 23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3" y="30"/>
                  </a:moveTo>
                  <a:lnTo>
                    <a:pt x="23" y="30"/>
                  </a:lnTo>
                  <a:cubicBezTo>
                    <a:pt x="15" y="33"/>
                    <a:pt x="7" y="29"/>
                    <a:pt x="3" y="22"/>
                  </a:cubicBezTo>
                  <a:cubicBezTo>
                    <a:pt x="0" y="15"/>
                    <a:pt x="4" y="6"/>
                    <a:pt x="11" y="3"/>
                  </a:cubicBezTo>
                  <a:cubicBezTo>
                    <a:pt x="18" y="0"/>
                    <a:pt x="27" y="3"/>
                    <a:pt x="30" y="11"/>
                  </a:cubicBezTo>
                  <a:cubicBezTo>
                    <a:pt x="33" y="18"/>
                    <a:pt x="30" y="26"/>
                    <a:pt x="23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72"/>
            <p:cNvSpPr>
              <a:spLocks/>
            </p:cNvSpPr>
            <p:nvPr/>
          </p:nvSpPr>
          <p:spPr bwMode="auto">
            <a:xfrm>
              <a:off x="8105775" y="3646489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73"/>
            <p:cNvSpPr>
              <a:spLocks/>
            </p:cNvSpPr>
            <p:nvPr/>
          </p:nvSpPr>
          <p:spPr bwMode="auto">
            <a:xfrm>
              <a:off x="8272462" y="353536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74"/>
            <p:cNvSpPr>
              <a:spLocks/>
            </p:cNvSpPr>
            <p:nvPr/>
          </p:nvSpPr>
          <p:spPr bwMode="auto">
            <a:xfrm>
              <a:off x="7539037" y="4122739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75"/>
            <p:cNvSpPr>
              <a:spLocks/>
            </p:cNvSpPr>
            <p:nvPr/>
          </p:nvSpPr>
          <p:spPr bwMode="auto">
            <a:xfrm>
              <a:off x="7621587" y="4054477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76"/>
            <p:cNvSpPr>
              <a:spLocks/>
            </p:cNvSpPr>
            <p:nvPr/>
          </p:nvSpPr>
          <p:spPr bwMode="auto">
            <a:xfrm>
              <a:off x="7705725" y="4151314"/>
              <a:ext cx="53975" cy="55563"/>
            </a:xfrm>
            <a:custGeom>
              <a:avLst/>
              <a:gdLst>
                <a:gd name="T0" fmla="*/ 28 w 28"/>
                <a:gd name="T1" fmla="*/ 14 h 29"/>
                <a:gd name="T2" fmla="*/ 28 w 28"/>
                <a:gd name="T3" fmla="*/ 14 h 29"/>
                <a:gd name="T4" fmla="*/ 14 w 28"/>
                <a:gd name="T5" fmla="*/ 29 h 29"/>
                <a:gd name="T6" fmla="*/ 0 w 28"/>
                <a:gd name="T7" fmla="*/ 14 h 29"/>
                <a:gd name="T8" fmla="*/ 14 w 28"/>
                <a:gd name="T9" fmla="*/ 0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4"/>
                  </a:lnTo>
                  <a:cubicBezTo>
                    <a:pt x="28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77"/>
            <p:cNvSpPr>
              <a:spLocks/>
            </p:cNvSpPr>
            <p:nvPr/>
          </p:nvSpPr>
          <p:spPr bwMode="auto">
            <a:xfrm>
              <a:off x="7705725" y="4067177"/>
              <a:ext cx="53975" cy="55563"/>
            </a:xfrm>
            <a:custGeom>
              <a:avLst/>
              <a:gdLst>
                <a:gd name="T0" fmla="*/ 28 w 28"/>
                <a:gd name="T1" fmla="*/ 15 h 29"/>
                <a:gd name="T2" fmla="*/ 28 w 28"/>
                <a:gd name="T3" fmla="*/ 15 h 29"/>
                <a:gd name="T4" fmla="*/ 14 w 28"/>
                <a:gd name="T5" fmla="*/ 29 h 29"/>
                <a:gd name="T6" fmla="*/ 0 w 28"/>
                <a:gd name="T7" fmla="*/ 15 h 29"/>
                <a:gd name="T8" fmla="*/ 14 w 28"/>
                <a:gd name="T9" fmla="*/ 0 h 29"/>
                <a:gd name="T10" fmla="*/ 28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lnTo>
                    <a:pt x="28" y="15"/>
                  </a:ln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solidFill>
              <a:srgbClr val="FA8282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78"/>
            <p:cNvSpPr>
              <a:spLocks/>
            </p:cNvSpPr>
            <p:nvPr/>
          </p:nvSpPr>
          <p:spPr bwMode="auto">
            <a:xfrm>
              <a:off x="7621587" y="4137027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79"/>
            <p:cNvSpPr>
              <a:spLocks/>
            </p:cNvSpPr>
            <p:nvPr/>
          </p:nvSpPr>
          <p:spPr bwMode="auto">
            <a:xfrm>
              <a:off x="7608887" y="3948114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4 w 29"/>
                <a:gd name="T5" fmla="*/ 29 h 29"/>
                <a:gd name="T6" fmla="*/ 0 w 29"/>
                <a:gd name="T7" fmla="*/ 14 h 29"/>
                <a:gd name="T8" fmla="*/ 14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80"/>
            <p:cNvSpPr>
              <a:spLocks/>
            </p:cNvSpPr>
            <p:nvPr/>
          </p:nvSpPr>
          <p:spPr bwMode="auto">
            <a:xfrm>
              <a:off x="7524750" y="3924302"/>
              <a:ext cx="55563" cy="55563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81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82"/>
            <p:cNvSpPr>
              <a:spLocks/>
            </p:cNvSpPr>
            <p:nvPr/>
          </p:nvSpPr>
          <p:spPr bwMode="auto">
            <a:xfrm>
              <a:off x="7702550" y="3994152"/>
              <a:ext cx="53975" cy="53975"/>
            </a:xfrm>
            <a:custGeom>
              <a:avLst/>
              <a:gdLst>
                <a:gd name="T0" fmla="*/ 29 w 29"/>
                <a:gd name="T1" fmla="*/ 14 h 29"/>
                <a:gd name="T2" fmla="*/ 29 w 29"/>
                <a:gd name="T3" fmla="*/ 14 h 29"/>
                <a:gd name="T4" fmla="*/ 15 w 29"/>
                <a:gd name="T5" fmla="*/ 29 h 29"/>
                <a:gd name="T6" fmla="*/ 0 w 29"/>
                <a:gd name="T7" fmla="*/ 14 h 29"/>
                <a:gd name="T8" fmla="*/ 15 w 29"/>
                <a:gd name="T9" fmla="*/ 0 h 29"/>
                <a:gd name="T10" fmla="*/ 29 w 29"/>
                <a:gd name="T11" fmla="*/ 14 h 29"/>
                <a:gd name="T12" fmla="*/ 29 w 29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9" y="14"/>
                  </a:ln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A8282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83"/>
            <p:cNvSpPr>
              <a:spLocks/>
            </p:cNvSpPr>
            <p:nvPr/>
          </p:nvSpPr>
          <p:spPr bwMode="auto">
            <a:xfrm>
              <a:off x="7580312" y="4006852"/>
              <a:ext cx="55563" cy="55563"/>
            </a:xfrm>
            <a:custGeom>
              <a:avLst/>
              <a:gdLst>
                <a:gd name="T0" fmla="*/ 29 w 29"/>
                <a:gd name="T1" fmla="*/ 15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  <a:gd name="T10" fmla="*/ 29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29" y="15"/>
                  </a:ln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84"/>
            <p:cNvSpPr>
              <a:spLocks/>
            </p:cNvSpPr>
            <p:nvPr/>
          </p:nvSpPr>
          <p:spPr bwMode="auto">
            <a:xfrm>
              <a:off x="7989887" y="39909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7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85"/>
            <p:cNvSpPr>
              <a:spLocks/>
            </p:cNvSpPr>
            <p:nvPr/>
          </p:nvSpPr>
          <p:spPr bwMode="auto">
            <a:xfrm>
              <a:off x="8018462" y="4064002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86"/>
            <p:cNvSpPr>
              <a:spLocks/>
            </p:cNvSpPr>
            <p:nvPr/>
          </p:nvSpPr>
          <p:spPr bwMode="auto">
            <a:xfrm>
              <a:off x="7866062" y="3924302"/>
              <a:ext cx="63500" cy="61913"/>
            </a:xfrm>
            <a:custGeom>
              <a:avLst/>
              <a:gdLst>
                <a:gd name="T0" fmla="*/ 11 w 33"/>
                <a:gd name="T1" fmla="*/ 29 h 32"/>
                <a:gd name="T2" fmla="*/ 11 w 33"/>
                <a:gd name="T3" fmla="*/ 29 h 32"/>
                <a:gd name="T4" fmla="*/ 30 w 33"/>
                <a:gd name="T5" fmla="*/ 22 h 32"/>
                <a:gd name="T6" fmla="*/ 22 w 33"/>
                <a:gd name="T7" fmla="*/ 3 h 32"/>
                <a:gd name="T8" fmla="*/ 3 w 33"/>
                <a:gd name="T9" fmla="*/ 10 h 32"/>
                <a:gd name="T10" fmla="*/ 11 w 3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11" y="29"/>
                  </a:moveTo>
                  <a:lnTo>
                    <a:pt x="11" y="29"/>
                  </a:lnTo>
                  <a:cubicBezTo>
                    <a:pt x="18" y="32"/>
                    <a:pt x="27" y="29"/>
                    <a:pt x="30" y="22"/>
                  </a:cubicBezTo>
                  <a:cubicBezTo>
                    <a:pt x="33" y="14"/>
                    <a:pt x="30" y="6"/>
                    <a:pt x="22" y="3"/>
                  </a:cubicBezTo>
                  <a:cubicBezTo>
                    <a:pt x="15" y="0"/>
                    <a:pt x="6" y="3"/>
                    <a:pt x="3" y="10"/>
                  </a:cubicBezTo>
                  <a:cubicBezTo>
                    <a:pt x="0" y="18"/>
                    <a:pt x="3" y="26"/>
                    <a:pt x="11" y="29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87"/>
            <p:cNvSpPr>
              <a:spLocks/>
            </p:cNvSpPr>
            <p:nvPr/>
          </p:nvSpPr>
          <p:spPr bwMode="auto">
            <a:xfrm>
              <a:off x="8105775" y="4071939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29"/>
                    <a:pt x="30" y="22"/>
                  </a:cubicBezTo>
                  <a:cubicBezTo>
                    <a:pt x="33" y="15"/>
                    <a:pt x="30" y="6"/>
                    <a:pt x="22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88"/>
            <p:cNvSpPr>
              <a:spLocks/>
            </p:cNvSpPr>
            <p:nvPr/>
          </p:nvSpPr>
          <p:spPr bwMode="auto">
            <a:xfrm>
              <a:off x="7932737" y="40560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2 w 33"/>
                <a:gd name="T7" fmla="*/ 3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6" y="30"/>
                    <a:pt x="30" y="22"/>
                  </a:cubicBezTo>
                  <a:cubicBezTo>
                    <a:pt x="33" y="15"/>
                    <a:pt x="29" y="7"/>
                    <a:pt x="22" y="3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8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89"/>
            <p:cNvSpPr>
              <a:spLocks/>
            </p:cNvSpPr>
            <p:nvPr/>
          </p:nvSpPr>
          <p:spPr bwMode="auto">
            <a:xfrm>
              <a:off x="8074025" y="397827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90"/>
            <p:cNvSpPr>
              <a:spLocks/>
            </p:cNvSpPr>
            <p:nvPr/>
          </p:nvSpPr>
          <p:spPr bwMode="auto">
            <a:xfrm>
              <a:off x="7991475" y="4132264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3 h 33"/>
                <a:gd name="T6" fmla="*/ 22 w 33"/>
                <a:gd name="T7" fmla="*/ 4 h 33"/>
                <a:gd name="T8" fmla="*/ 3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8" y="33"/>
                    <a:pt x="27" y="30"/>
                    <a:pt x="30" y="23"/>
                  </a:cubicBezTo>
                  <a:cubicBezTo>
                    <a:pt x="33" y="15"/>
                    <a:pt x="30" y="7"/>
                    <a:pt x="22" y="4"/>
                  </a:cubicBezTo>
                  <a:cubicBezTo>
                    <a:pt x="15" y="0"/>
                    <a:pt x="6" y="4"/>
                    <a:pt x="3" y="11"/>
                  </a:cubicBezTo>
                  <a:cubicBezTo>
                    <a:pt x="0" y="19"/>
                    <a:pt x="3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91"/>
            <p:cNvSpPr>
              <a:spLocks/>
            </p:cNvSpPr>
            <p:nvPr/>
          </p:nvSpPr>
          <p:spPr bwMode="auto">
            <a:xfrm>
              <a:off x="8018462" y="3895727"/>
              <a:ext cx="63500" cy="63500"/>
            </a:xfrm>
            <a:custGeom>
              <a:avLst/>
              <a:gdLst>
                <a:gd name="T0" fmla="*/ 11 w 33"/>
                <a:gd name="T1" fmla="*/ 30 h 33"/>
                <a:gd name="T2" fmla="*/ 11 w 33"/>
                <a:gd name="T3" fmla="*/ 30 h 33"/>
                <a:gd name="T4" fmla="*/ 30 w 33"/>
                <a:gd name="T5" fmla="*/ 22 h 33"/>
                <a:gd name="T6" fmla="*/ 23 w 33"/>
                <a:gd name="T7" fmla="*/ 3 h 33"/>
                <a:gd name="T8" fmla="*/ 4 w 33"/>
                <a:gd name="T9" fmla="*/ 11 h 33"/>
                <a:gd name="T10" fmla="*/ 11 w 33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11" y="30"/>
                  </a:moveTo>
                  <a:lnTo>
                    <a:pt x="11" y="30"/>
                  </a:lnTo>
                  <a:cubicBezTo>
                    <a:pt x="19" y="33"/>
                    <a:pt x="27" y="30"/>
                    <a:pt x="30" y="22"/>
                  </a:cubicBezTo>
                  <a:cubicBezTo>
                    <a:pt x="33" y="15"/>
                    <a:pt x="30" y="6"/>
                    <a:pt x="23" y="3"/>
                  </a:cubicBezTo>
                  <a:cubicBezTo>
                    <a:pt x="15" y="0"/>
                    <a:pt x="7" y="3"/>
                    <a:pt x="4" y="11"/>
                  </a:cubicBezTo>
                  <a:cubicBezTo>
                    <a:pt x="0" y="18"/>
                    <a:pt x="4" y="27"/>
                    <a:pt x="11" y="30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92"/>
            <p:cNvSpPr>
              <a:spLocks/>
            </p:cNvSpPr>
            <p:nvPr/>
          </p:nvSpPr>
          <p:spPr bwMode="auto">
            <a:xfrm>
              <a:off x="7939087" y="4125914"/>
              <a:ext cx="53975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93"/>
            <p:cNvSpPr>
              <a:spLocks/>
            </p:cNvSpPr>
            <p:nvPr/>
          </p:nvSpPr>
          <p:spPr bwMode="auto">
            <a:xfrm>
              <a:off x="7856537" y="4056064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94"/>
            <p:cNvSpPr>
              <a:spLocks/>
            </p:cNvSpPr>
            <p:nvPr/>
          </p:nvSpPr>
          <p:spPr bwMode="auto">
            <a:xfrm>
              <a:off x="7788275" y="4125914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95"/>
            <p:cNvSpPr>
              <a:spLocks/>
            </p:cNvSpPr>
            <p:nvPr/>
          </p:nvSpPr>
          <p:spPr bwMode="auto">
            <a:xfrm>
              <a:off x="7772400" y="4043364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96"/>
            <p:cNvSpPr>
              <a:spLocks/>
            </p:cNvSpPr>
            <p:nvPr/>
          </p:nvSpPr>
          <p:spPr bwMode="auto">
            <a:xfrm>
              <a:off x="7856537" y="4140202"/>
              <a:ext cx="55563" cy="55563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6" y="29"/>
                    <a:pt x="14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97"/>
            <p:cNvSpPr>
              <a:spLocks/>
            </p:cNvSpPr>
            <p:nvPr/>
          </p:nvSpPr>
          <p:spPr bwMode="auto">
            <a:xfrm>
              <a:off x="7912100" y="4179889"/>
              <a:ext cx="55563" cy="55563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98"/>
            <p:cNvSpPr>
              <a:spLocks/>
            </p:cNvSpPr>
            <p:nvPr/>
          </p:nvSpPr>
          <p:spPr bwMode="auto">
            <a:xfrm>
              <a:off x="7951787" y="3927477"/>
              <a:ext cx="55563" cy="53975"/>
            </a:xfrm>
            <a:custGeom>
              <a:avLst/>
              <a:gdLst>
                <a:gd name="T0" fmla="*/ 0 w 29"/>
                <a:gd name="T1" fmla="*/ 14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0 w 29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0" y="14"/>
                  </a:lnTo>
                  <a:cubicBezTo>
                    <a:pt x="0" y="22"/>
                    <a:pt x="7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99"/>
            <p:cNvSpPr>
              <a:spLocks/>
            </p:cNvSpPr>
            <p:nvPr/>
          </p:nvSpPr>
          <p:spPr bwMode="auto">
            <a:xfrm>
              <a:off x="7788275" y="3975102"/>
              <a:ext cx="55563" cy="53975"/>
            </a:xfrm>
            <a:custGeom>
              <a:avLst/>
              <a:gdLst>
                <a:gd name="T0" fmla="*/ 0 w 29"/>
                <a:gd name="T1" fmla="*/ 15 h 29"/>
                <a:gd name="T2" fmla="*/ 0 w 29"/>
                <a:gd name="T3" fmla="*/ 15 h 29"/>
                <a:gd name="T4" fmla="*/ 14 w 29"/>
                <a:gd name="T5" fmla="*/ 29 h 29"/>
                <a:gd name="T6" fmla="*/ 29 w 29"/>
                <a:gd name="T7" fmla="*/ 15 h 29"/>
                <a:gd name="T8" fmla="*/ 14 w 29"/>
                <a:gd name="T9" fmla="*/ 0 h 29"/>
                <a:gd name="T10" fmla="*/ 0 w 29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00"/>
            <p:cNvSpPr>
              <a:spLocks/>
            </p:cNvSpPr>
            <p:nvPr/>
          </p:nvSpPr>
          <p:spPr bwMode="auto">
            <a:xfrm>
              <a:off x="7897812" y="4008439"/>
              <a:ext cx="53975" cy="55563"/>
            </a:xfrm>
            <a:custGeom>
              <a:avLst/>
              <a:gdLst>
                <a:gd name="T0" fmla="*/ 0 w 28"/>
                <a:gd name="T1" fmla="*/ 15 h 29"/>
                <a:gd name="T2" fmla="*/ 0 w 28"/>
                <a:gd name="T3" fmla="*/ 15 h 29"/>
                <a:gd name="T4" fmla="*/ 14 w 28"/>
                <a:gd name="T5" fmla="*/ 29 h 29"/>
                <a:gd name="T6" fmla="*/ 28 w 28"/>
                <a:gd name="T7" fmla="*/ 15 h 29"/>
                <a:gd name="T8" fmla="*/ 14 w 28"/>
                <a:gd name="T9" fmla="*/ 0 h 29"/>
                <a:gd name="T10" fmla="*/ 0 w 28"/>
                <a:gd name="T1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0" y="15"/>
                  </a:ln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A82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0" name="Freeform 19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7075C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20"/>
          <p:cNvSpPr>
            <a:spLocks/>
          </p:cNvSpPr>
          <p:nvPr/>
        </p:nvSpPr>
        <p:spPr bwMode="auto">
          <a:xfrm>
            <a:off x="3732211" y="1944689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  <a:gd name="T12" fmla="*/ 80 w 80"/>
              <a:gd name="T13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lnTo>
                  <a:pt x="80" y="41"/>
                </a:lnTo>
                <a:close/>
              </a:path>
            </a:pathLst>
          </a:cu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19"/>
          <p:cNvSpPr>
            <a:spLocks/>
          </p:cNvSpPr>
          <p:nvPr/>
        </p:nvSpPr>
        <p:spPr bwMode="auto">
          <a:xfrm>
            <a:off x="3731419" y="1944690"/>
            <a:ext cx="152400" cy="153988"/>
          </a:xfrm>
          <a:custGeom>
            <a:avLst/>
            <a:gdLst>
              <a:gd name="T0" fmla="*/ 80 w 80"/>
              <a:gd name="T1" fmla="*/ 41 h 81"/>
              <a:gd name="T2" fmla="*/ 80 w 80"/>
              <a:gd name="T3" fmla="*/ 41 h 81"/>
              <a:gd name="T4" fmla="*/ 40 w 80"/>
              <a:gd name="T5" fmla="*/ 81 h 81"/>
              <a:gd name="T6" fmla="*/ 0 w 80"/>
              <a:gd name="T7" fmla="*/ 41 h 81"/>
              <a:gd name="T8" fmla="*/ 40 w 80"/>
              <a:gd name="T9" fmla="*/ 0 h 81"/>
              <a:gd name="T10" fmla="*/ 80 w 80"/>
              <a:gd name="T11" fmla="*/ 4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81">
                <a:moveTo>
                  <a:pt x="80" y="41"/>
                </a:moveTo>
                <a:lnTo>
                  <a:pt x="80" y="41"/>
                </a:lnTo>
                <a:cubicBezTo>
                  <a:pt x="80" y="63"/>
                  <a:pt x="62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0" y="0"/>
                </a:cubicBezTo>
                <a:cubicBezTo>
                  <a:pt x="62" y="0"/>
                  <a:pt x="80" y="18"/>
                  <a:pt x="80" y="41"/>
                </a:cubicBezTo>
                <a:close/>
              </a:path>
            </a:pathLst>
          </a:custGeom>
          <a:solidFill>
            <a:srgbClr val="FA828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6" name="TextBox 435"/>
          <p:cNvSpPr txBox="1"/>
          <p:nvPr/>
        </p:nvSpPr>
        <p:spPr>
          <a:xfrm>
            <a:off x="219187" y="1094263"/>
            <a:ext cx="3271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Remaining </a:t>
            </a:r>
            <a:r>
              <a:rPr lang="en-GB" sz="2600" dirty="0" err="1" smtClean="0">
                <a:solidFill>
                  <a:srgbClr val="FFC000"/>
                </a:solidFill>
              </a:rPr>
              <a:t>Subqueries</a:t>
            </a:r>
            <a:r>
              <a:rPr lang="en-GB" sz="2600" dirty="0" smtClean="0">
                <a:solidFill>
                  <a:srgbClr val="FFC000"/>
                </a:solidFill>
              </a:rPr>
              <a:t>: 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3445626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C000"/>
                </a:solidFill>
              </a:rPr>
              <a:t>7</a:t>
            </a:r>
            <a:endParaRPr lang="en-GB" sz="2600" dirty="0">
              <a:solidFill>
                <a:srgbClr val="FFC000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1752600" y="41062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Oval 438"/>
          <p:cNvSpPr/>
          <p:nvPr/>
        </p:nvSpPr>
        <p:spPr>
          <a:xfrm>
            <a:off x="2895600" y="4085618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Oval 439"/>
          <p:cNvSpPr/>
          <p:nvPr/>
        </p:nvSpPr>
        <p:spPr>
          <a:xfrm>
            <a:off x="4191000" y="2887054"/>
            <a:ext cx="838200" cy="782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Oval 440"/>
          <p:cNvSpPr/>
          <p:nvPr/>
        </p:nvSpPr>
        <p:spPr>
          <a:xfrm>
            <a:off x="4837882" y="5955080"/>
            <a:ext cx="244868" cy="217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Oval 441"/>
          <p:cNvSpPr/>
          <p:nvPr/>
        </p:nvSpPr>
        <p:spPr>
          <a:xfrm>
            <a:off x="5079078" y="5955080"/>
            <a:ext cx="244868" cy="217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TextBox 235"/>
          <p:cNvSpPr txBox="1"/>
          <p:nvPr/>
        </p:nvSpPr>
        <p:spPr>
          <a:xfrm>
            <a:off x="3456705" y="1107757"/>
            <a:ext cx="480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3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438" grpId="0" animBg="1"/>
      <p:bldP spid="439" grpId="0" animBg="1"/>
      <p:bldP spid="440" grpId="0" animBg="1"/>
      <p:bldP spid="441" grpId="0" animBg="1"/>
      <p:bldP spid="442" grpId="0" animBg="1"/>
      <p:bldP spid="2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2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caladmin\Dropbox\docs\Presentations\active_learning_cvpr_2014\g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838200"/>
            <a:ext cx="6188862" cy="5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" y="2133600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1579 examples</a:t>
            </a:r>
          </a:p>
          <a:p>
            <a:r>
              <a:rPr lang="en-GB" sz="2200" dirty="0" smtClean="0"/>
              <a:t>8 classes</a:t>
            </a:r>
          </a:p>
          <a:p>
            <a:r>
              <a:rPr lang="en-GB" sz="2200" dirty="0" smtClean="0"/>
              <a:t>50 dim </a:t>
            </a:r>
            <a:r>
              <a:rPr lang="en-GB" sz="2200" dirty="0" err="1" smtClean="0"/>
              <a:t>BoW</a:t>
            </a:r>
            <a:r>
              <a:rPr lang="en-GB" sz="2200" dirty="0" smtClean="0"/>
              <a:t> PCA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29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  <p:pic>
        <p:nvPicPr>
          <p:cNvPr id="3074" name="Picture 2" descr="C:\Users\localadmin\Dropbox\docs\Presentations\active_learning_cvpr_2014\g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838200"/>
            <a:ext cx="6188400" cy="58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  <p:pic>
        <p:nvPicPr>
          <p:cNvPr id="4098" name="Picture 2" descr="C:\Users\localadmin\Dropbox\docs\Presentations\active_learning_cvpr_2014\g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840226"/>
            <a:ext cx="6188400" cy="5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019800"/>
            <a:ext cx="769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5800" y="598039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Ralf: A reinforced active learning formulation for object class </a:t>
            </a:r>
            <a:r>
              <a:rPr lang="en-GB" b="1" dirty="0" smtClean="0"/>
              <a:t>recognition</a:t>
            </a:r>
          </a:p>
          <a:p>
            <a:r>
              <a:rPr lang="de-DE" i="1" dirty="0" smtClean="0"/>
              <a:t>S. Ebert</a:t>
            </a:r>
            <a:r>
              <a:rPr lang="de-DE" i="1" dirty="0"/>
              <a:t>, </a:t>
            </a:r>
            <a:r>
              <a:rPr lang="de-DE" i="1" dirty="0" smtClean="0"/>
              <a:t>M. Fritz</a:t>
            </a:r>
            <a:r>
              <a:rPr lang="de-DE" i="1" dirty="0"/>
              <a:t>, </a:t>
            </a:r>
            <a:r>
              <a:rPr lang="de-DE" i="1" dirty="0" smtClean="0"/>
              <a:t>and B. Schiele</a:t>
            </a:r>
            <a:endParaRPr lang="en-GB" i="1" dirty="0" smtClean="0"/>
          </a:p>
          <a:p>
            <a:r>
              <a:rPr lang="en-GB" dirty="0" smtClean="0"/>
              <a:t>CVPR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8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Results</a:t>
            </a:r>
            <a:endParaRPr lang="en-GB" sz="3600" dirty="0"/>
          </a:p>
        </p:txBody>
      </p:sp>
      <p:pic>
        <p:nvPicPr>
          <p:cNvPr id="5122" name="Picture 2" descr="C:\Users\localadmin\Dropbox\docs\Presentations\active_learning_cvpr_2014\g_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838200"/>
            <a:ext cx="6188400" cy="5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403144" y="1676400"/>
            <a:ext cx="5943600" cy="370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Number of user queries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Learning Curves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5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9" y="5334000"/>
            <a:ext cx="713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13 Different Computer Vision and </a:t>
            </a:r>
            <a:r>
              <a:rPr lang="en-GB" sz="2400" dirty="0"/>
              <a:t>Machine Learning Datasets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Results - Area </a:t>
            </a:r>
            <a:r>
              <a:rPr lang="en-GB" sz="3600" dirty="0"/>
              <a:t>U</a:t>
            </a:r>
            <a:r>
              <a:rPr lang="en-GB" sz="3600" dirty="0" smtClean="0"/>
              <a:t>nder Learning Curve</a:t>
            </a:r>
            <a:endParaRPr lang="en-GB" sz="3600" dirty="0"/>
          </a:p>
        </p:txBody>
      </p:sp>
      <p:pic>
        <p:nvPicPr>
          <p:cNvPr id="1026" name="Picture 2" descr="C:\Users\localadmin\Dropbox\docs\Presentations\active_learning_cvpr_2014\tab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3" y="1609333"/>
            <a:ext cx="8640000" cy="30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5791200" y="-1257299"/>
            <a:ext cx="495300" cy="560070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10800000">
            <a:off x="0" y="1772920"/>
            <a:ext cx="495301" cy="2494280"/>
          </a:xfrm>
          <a:prstGeom prst="rightBrace">
            <a:avLst>
              <a:gd name="adj1" fmla="val 14889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9" y="5334000"/>
            <a:ext cx="713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Different Computer Vision and Machine Learning Datasets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Results - Area Under Learning Curve</a:t>
            </a:r>
          </a:p>
        </p:txBody>
      </p:sp>
      <p:pic>
        <p:nvPicPr>
          <p:cNvPr id="2" name="Picture 3" descr="C:\Users\localadmin\Dropbox\docs\Presentations\active_learning_cvpr_2014\tab_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1609200"/>
            <a:ext cx="8640000" cy="3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4424" y="1603104"/>
            <a:ext cx="914400" cy="30388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6800" y="4267200"/>
            <a:ext cx="978600" cy="3747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Hierarchical graph based semi-supervised active learning </a:t>
            </a:r>
            <a:r>
              <a:rPr lang="en-GB" dirty="0" smtClean="0">
                <a:solidFill>
                  <a:srgbClr val="FF0000"/>
                </a:solidFill>
              </a:rPr>
              <a:t>O(N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 smtClean="0"/>
              <a:t>-&gt; </a:t>
            </a:r>
            <a:r>
              <a:rPr lang="en-GB" dirty="0" smtClean="0">
                <a:solidFill>
                  <a:srgbClr val="00B050"/>
                </a:solidFill>
              </a:rPr>
              <a:t>O(</a:t>
            </a:r>
            <a:r>
              <a:rPr lang="en-GB" dirty="0" err="1" smtClean="0">
                <a:solidFill>
                  <a:srgbClr val="00B050"/>
                </a:solidFill>
              </a:rPr>
              <a:t>NlogN</a:t>
            </a:r>
            <a:r>
              <a:rPr lang="en-GB" dirty="0" smtClean="0">
                <a:solidFill>
                  <a:srgbClr val="00B050"/>
                </a:solidFill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C0C0"/>
                </a:solidFill>
              </a:rPr>
              <a:t>Hierarchical graph based semi-supervised active learning </a:t>
            </a:r>
            <a:r>
              <a:rPr lang="en-GB" dirty="0">
                <a:solidFill>
                  <a:srgbClr val="C0C0C0"/>
                </a:solidFill>
              </a:rPr>
              <a:t>O(N</a:t>
            </a:r>
            <a:r>
              <a:rPr lang="en-GB" baseline="30000" dirty="0">
                <a:solidFill>
                  <a:srgbClr val="C0C0C0"/>
                </a:solidFill>
              </a:rPr>
              <a:t>2</a:t>
            </a:r>
            <a:r>
              <a:rPr lang="en-GB" dirty="0">
                <a:solidFill>
                  <a:srgbClr val="C0C0C0"/>
                </a:solidFill>
              </a:rPr>
              <a:t>) -&gt; O(</a:t>
            </a:r>
            <a:r>
              <a:rPr lang="en-GB" dirty="0" err="1">
                <a:solidFill>
                  <a:srgbClr val="C0C0C0"/>
                </a:solidFill>
              </a:rPr>
              <a:t>NlogN</a:t>
            </a:r>
            <a:r>
              <a:rPr lang="en-GB" dirty="0">
                <a:solidFill>
                  <a:srgbClr val="C0C0C0"/>
                </a:solidFill>
              </a:rPr>
              <a:t>)</a:t>
            </a:r>
          </a:p>
          <a:p>
            <a:r>
              <a:rPr lang="en-GB" dirty="0" smtClean="0"/>
              <a:t>Robust to dataset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C0C0"/>
                </a:solidFill>
              </a:rPr>
              <a:t>Hierarchical graph based semi-supervised active learning </a:t>
            </a:r>
            <a:r>
              <a:rPr lang="en-GB" dirty="0">
                <a:solidFill>
                  <a:srgbClr val="C0C0C0"/>
                </a:solidFill>
              </a:rPr>
              <a:t>O(N</a:t>
            </a:r>
            <a:r>
              <a:rPr lang="en-GB" baseline="30000" dirty="0">
                <a:solidFill>
                  <a:srgbClr val="C0C0C0"/>
                </a:solidFill>
              </a:rPr>
              <a:t>2</a:t>
            </a:r>
            <a:r>
              <a:rPr lang="en-GB" dirty="0">
                <a:solidFill>
                  <a:srgbClr val="C0C0C0"/>
                </a:solidFill>
              </a:rPr>
              <a:t>) -&gt; O(</a:t>
            </a:r>
            <a:r>
              <a:rPr lang="en-GB" dirty="0" err="1">
                <a:solidFill>
                  <a:srgbClr val="C0C0C0"/>
                </a:solidFill>
              </a:rPr>
              <a:t>NlogN</a:t>
            </a:r>
            <a:r>
              <a:rPr lang="en-GB" dirty="0">
                <a:solidFill>
                  <a:srgbClr val="C0C0C0"/>
                </a:solidFill>
              </a:rPr>
              <a:t>)</a:t>
            </a:r>
          </a:p>
          <a:p>
            <a:r>
              <a:rPr lang="en-GB" dirty="0" smtClean="0">
                <a:solidFill>
                  <a:srgbClr val="C0C0C0"/>
                </a:solidFill>
              </a:rPr>
              <a:t>Robust </a:t>
            </a:r>
            <a:r>
              <a:rPr lang="en-GB" dirty="0">
                <a:solidFill>
                  <a:srgbClr val="C0C0C0"/>
                </a:solidFill>
              </a:rPr>
              <a:t>to dataset type </a:t>
            </a:r>
            <a:endParaRPr lang="en-GB" dirty="0" smtClean="0">
              <a:solidFill>
                <a:srgbClr val="C0C0C0"/>
              </a:solidFill>
            </a:endParaRPr>
          </a:p>
          <a:p>
            <a:r>
              <a:rPr lang="en-GB" dirty="0" smtClean="0"/>
              <a:t>Best user query in the time available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2" descr="C:\Users\localadmin\Dropbox\docs\Presentations\active_learning_cvpr_2014\Einstein_laugh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02868"/>
            <a:ext cx="3025776" cy="22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Future Work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Representation learning – update graph structure during </a:t>
            </a:r>
            <a:r>
              <a:rPr lang="en-GB" dirty="0" err="1" smtClean="0"/>
              <a:t>labeling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C0C0"/>
                </a:solidFill>
              </a:rPr>
              <a:t>Representation learning – update graph structure during </a:t>
            </a:r>
            <a:r>
              <a:rPr lang="en-GB" dirty="0" err="1">
                <a:solidFill>
                  <a:srgbClr val="C0C0C0"/>
                </a:solidFill>
              </a:rPr>
              <a:t>labeling</a:t>
            </a:r>
            <a:r>
              <a:rPr lang="en-GB" dirty="0">
                <a:solidFill>
                  <a:srgbClr val="C0C0C0"/>
                </a:solidFill>
              </a:rPr>
              <a:t> </a:t>
            </a:r>
            <a:endParaRPr lang="en-GB" dirty="0" smtClean="0">
              <a:solidFill>
                <a:srgbClr val="C0C0C0"/>
              </a:solidFill>
            </a:endParaRPr>
          </a:p>
          <a:p>
            <a:r>
              <a:rPr lang="en-GB" dirty="0" smtClean="0"/>
              <a:t>Model different annotation costs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smtClean="0"/>
              <a:t>Future 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34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C0C0"/>
                </a:solidFill>
              </a:rPr>
              <a:t>Representation learning – update graph structure during </a:t>
            </a:r>
            <a:r>
              <a:rPr lang="en-GB" dirty="0" err="1">
                <a:solidFill>
                  <a:srgbClr val="C0C0C0"/>
                </a:solidFill>
              </a:rPr>
              <a:t>labeling</a:t>
            </a:r>
            <a:r>
              <a:rPr lang="en-GB" dirty="0">
                <a:solidFill>
                  <a:srgbClr val="C0C0C0"/>
                </a:solidFill>
              </a:rPr>
              <a:t> </a:t>
            </a:r>
            <a:endParaRPr lang="en-GB" dirty="0" smtClean="0">
              <a:solidFill>
                <a:srgbClr val="C0C0C0"/>
              </a:solidFill>
            </a:endParaRPr>
          </a:p>
          <a:p>
            <a:r>
              <a:rPr lang="en-GB" dirty="0" smtClean="0">
                <a:solidFill>
                  <a:srgbClr val="C0C0C0"/>
                </a:solidFill>
              </a:rPr>
              <a:t>Model different annotation costs</a:t>
            </a:r>
          </a:p>
          <a:p>
            <a:r>
              <a:rPr lang="en-GB" dirty="0" smtClean="0"/>
              <a:t>Embed new </a:t>
            </a:r>
            <a:r>
              <a:rPr lang="en-GB" dirty="0" err="1" smtClean="0"/>
              <a:t>datapoints</a:t>
            </a:r>
            <a:r>
              <a:rPr lang="en-GB" dirty="0" smtClean="0"/>
              <a:t> into the graph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Future 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34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Thanks!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245042"/>
            <a:ext cx="739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http://</a:t>
            </a:r>
            <a:r>
              <a:rPr lang="en-GB" sz="2600" b="1" dirty="0" smtClean="0"/>
              <a:t>visual.cs.ucl.ac.uk/pubs/graphActiveLearning</a:t>
            </a:r>
            <a:endParaRPr lang="en-GB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57450" y="3772641"/>
            <a:ext cx="415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C000"/>
                </a:solidFill>
              </a:rPr>
              <a:t>Come visit our poster  01-C-3</a:t>
            </a:r>
            <a:endParaRPr lang="en-GB" sz="2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92_supp_video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0139.3792" end="7552.26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" y="1066800"/>
            <a:ext cx="7543800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2700" y="381000"/>
            <a:ext cx="415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C000"/>
                </a:solidFill>
              </a:rPr>
              <a:t>Come visit our poster  01-C-3</a:t>
            </a:r>
            <a:endParaRPr lang="en-GB" sz="26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739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http://</a:t>
            </a:r>
            <a:r>
              <a:rPr lang="en-GB" sz="2600" dirty="0" smtClean="0"/>
              <a:t>visual.cs.ucl.ac.uk/pubs/graphActiveLearning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777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124200" y="1676400"/>
            <a:ext cx="5943600" cy="370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Number of user queries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Learning Curves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990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Graph Construction Comparison</a:t>
            </a:r>
            <a:endParaRPr lang="en-GB" sz="3600" dirty="0"/>
          </a:p>
        </p:txBody>
      </p:sp>
      <p:pic>
        <p:nvPicPr>
          <p:cNvPr id="2050" name="Picture 2" descr="C:\Users\localadmin\Dropbox\docs\Presentations\active_learning_cvpr_2014\graph_co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58863"/>
            <a:ext cx="5708650" cy="53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4600" y="1112520"/>
            <a:ext cx="914400" cy="5181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Timings</a:t>
            </a:r>
            <a:endParaRPr lang="en-GB" sz="3600" dirty="0"/>
          </a:p>
        </p:txBody>
      </p:sp>
      <p:pic>
        <p:nvPicPr>
          <p:cNvPr id="3074" name="Picture 2" descr="C:\Users\localadmin\Dropbox\docs\Presentations\active_learning_cvpr_2014\tim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31" y="1143000"/>
            <a:ext cx="480853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1295400"/>
            <a:ext cx="1143000" cy="4495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1714500" y="3289300"/>
            <a:ext cx="5753100" cy="2095500"/>
          </a:xfrm>
          <a:custGeom>
            <a:avLst/>
            <a:gdLst>
              <a:gd name="connsiteX0" fmla="*/ 0 w 5753100"/>
              <a:gd name="connsiteY0" fmla="*/ 2095500 h 2095500"/>
              <a:gd name="connsiteX1" fmla="*/ 685800 w 5753100"/>
              <a:gd name="connsiteY1" fmla="*/ 1562100 h 2095500"/>
              <a:gd name="connsiteX2" fmla="*/ 1422400 w 5753100"/>
              <a:gd name="connsiteY2" fmla="*/ 1333500 h 2095500"/>
              <a:gd name="connsiteX3" fmla="*/ 2146300 w 5753100"/>
              <a:gd name="connsiteY3" fmla="*/ 1130300 h 2095500"/>
              <a:gd name="connsiteX4" fmla="*/ 2857500 w 5753100"/>
              <a:gd name="connsiteY4" fmla="*/ 889000 h 2095500"/>
              <a:gd name="connsiteX5" fmla="*/ 3581400 w 5753100"/>
              <a:gd name="connsiteY5" fmla="*/ 685800 h 2095500"/>
              <a:gd name="connsiteX6" fmla="*/ 4279900 w 5753100"/>
              <a:gd name="connsiteY6" fmla="*/ 469900 h 2095500"/>
              <a:gd name="connsiteX7" fmla="*/ 5003800 w 5753100"/>
              <a:gd name="connsiteY7" fmla="*/ 228600 h 2095500"/>
              <a:gd name="connsiteX8" fmla="*/ 5753100 w 57531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3100" h="2095500">
                <a:moveTo>
                  <a:pt x="0" y="2095500"/>
                </a:moveTo>
                <a:lnTo>
                  <a:pt x="685800" y="1562100"/>
                </a:lnTo>
                <a:lnTo>
                  <a:pt x="1422400" y="1333500"/>
                </a:lnTo>
                <a:lnTo>
                  <a:pt x="2146300" y="1130300"/>
                </a:lnTo>
                <a:lnTo>
                  <a:pt x="2857500" y="889000"/>
                </a:lnTo>
                <a:lnTo>
                  <a:pt x="3581400" y="685800"/>
                </a:lnTo>
                <a:lnTo>
                  <a:pt x="4279900" y="469900"/>
                </a:lnTo>
                <a:lnTo>
                  <a:pt x="5003800" y="228600"/>
                </a:lnTo>
                <a:lnTo>
                  <a:pt x="5753100" y="0"/>
                </a:ln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845256" y="1676400"/>
            <a:ext cx="5943600" cy="370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5410200"/>
            <a:ext cx="64008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0" cy="3810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58674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Number of user queries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78299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0" y="5295900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530620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2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4400" y="531382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2985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6800" y="5311283"/>
            <a:ext cx="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2100" y="1981200"/>
            <a:ext cx="228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73497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1</a:t>
            </a:r>
            <a:endParaRPr lang="en-GB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16397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0</a:t>
            </a:r>
            <a:endParaRPr lang="en-GB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Learning Curves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3393757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Test</a:t>
            </a:r>
          </a:p>
          <a:p>
            <a:pPr algn="ctr"/>
            <a:r>
              <a:rPr lang="en-GB" sz="2600" dirty="0" smtClean="0"/>
              <a:t>Accuracy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707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2263</Words>
  <Application>Microsoft Office PowerPoint</Application>
  <PresentationFormat>On-screen Show (4:3)</PresentationFormat>
  <Paragraphs>614</Paragraphs>
  <Slides>83</Slides>
  <Notes>67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Hierarchical Subquery Evaluation for Active Learning on a Graph</vt:lpstr>
      <vt:lpstr>Large Image Collections</vt:lpstr>
      <vt:lpstr>Large Image Collections</vt:lpstr>
      <vt:lpstr>Acquiring Annotations</vt:lpstr>
      <vt:lpstr>PowerPoint Presentation</vt:lpstr>
      <vt:lpstr>Learning Curves</vt:lpstr>
      <vt:lpstr>Learning Curves</vt:lpstr>
      <vt:lpstr>PowerPoint Presentation</vt:lpstr>
      <vt:lpstr>PowerPoint Presentation</vt:lpstr>
      <vt:lpstr>Learning Curves</vt:lpstr>
      <vt:lpstr>Learning Curves</vt:lpstr>
      <vt:lpstr>Learning Curves</vt:lpstr>
      <vt:lpstr>Active Learning Wish List</vt:lpstr>
      <vt:lpstr>Active Learning Wish List</vt:lpstr>
      <vt:lpstr>Active Learning Wish List</vt:lpstr>
      <vt:lpstr>Active Learning Wish List</vt:lpstr>
      <vt:lpstr>Active Learning Wish List</vt:lpstr>
      <vt:lpstr>Related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Semi-Supervised Learning</vt:lpstr>
      <vt:lpstr>Graph Construction</vt:lpstr>
      <vt:lpstr>PowerPoint Presentation</vt:lpstr>
      <vt:lpstr>PowerPoint Presentation</vt:lpstr>
      <vt:lpstr>PowerPoint Presentation</vt:lpstr>
      <vt:lpstr>Active Learning Strategies</vt:lpstr>
      <vt:lpstr>Active Learning Strategies</vt:lpstr>
      <vt:lpstr>Active Learning Strategies</vt:lpstr>
      <vt:lpstr>Active Learning Strategies</vt:lpstr>
      <vt:lpstr>Active Learning Strategies</vt:lpstr>
      <vt:lpstr>Active Learning Strategies</vt:lpstr>
      <vt:lpstr>Active Learning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Hierarchical Subquery Evaluation</vt:lpstr>
      <vt:lpstr>Our Hierarchical Subquery Evaluation</vt:lpstr>
      <vt:lpstr>Our Hierarchical Subquery Evaluation</vt:lpstr>
      <vt:lpstr>Our Hierarchical Subquery Evaluation</vt:lpstr>
      <vt:lpstr>Our Hierarchical Subquery Evaluation</vt:lpstr>
      <vt:lpstr>Our Hierarchical Subquery Evaluation</vt:lpstr>
      <vt:lpstr>Results</vt:lpstr>
      <vt:lpstr>Results</vt:lpstr>
      <vt:lpstr>Results</vt:lpstr>
      <vt:lpstr>Results</vt:lpstr>
      <vt:lpstr>Results</vt:lpstr>
      <vt:lpstr>PowerPoint Presentation</vt:lpstr>
      <vt:lpstr>PowerPoint Presentation</vt:lpstr>
      <vt:lpstr>Summary</vt:lpstr>
      <vt:lpstr>Summary</vt:lpstr>
      <vt:lpstr>Summary</vt:lpstr>
      <vt:lpstr>Future Work</vt:lpstr>
      <vt:lpstr>PowerPoint Presentation</vt:lpstr>
      <vt:lpstr>Future Work</vt:lpstr>
      <vt:lpstr>Thanks!</vt:lpstr>
      <vt:lpstr>PowerPoint Presentation</vt:lpstr>
      <vt:lpstr>PowerPoint Presentation</vt:lpstr>
      <vt:lpstr>Graph Construction Comparison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macaodha</dc:creator>
  <cp:lastModifiedBy>macaodha</cp:lastModifiedBy>
  <cp:revision>308</cp:revision>
  <dcterms:created xsi:type="dcterms:W3CDTF">2006-08-16T00:00:00Z</dcterms:created>
  <dcterms:modified xsi:type="dcterms:W3CDTF">2014-06-24T14:51:41Z</dcterms:modified>
</cp:coreProperties>
</file>